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14" r:id="rId3"/>
    <p:sldId id="325" r:id="rId4"/>
    <p:sldId id="257" r:id="rId5"/>
    <p:sldId id="335" r:id="rId6"/>
    <p:sldId id="264" r:id="rId7"/>
    <p:sldId id="326" r:id="rId8"/>
    <p:sldId id="327" r:id="rId9"/>
    <p:sldId id="268" r:id="rId10"/>
    <p:sldId id="258" r:id="rId11"/>
    <p:sldId id="328" r:id="rId12"/>
    <p:sldId id="336" r:id="rId13"/>
    <p:sldId id="276" r:id="rId14"/>
    <p:sldId id="275" r:id="rId15"/>
    <p:sldId id="337" r:id="rId16"/>
    <p:sldId id="260" r:id="rId17"/>
    <p:sldId id="277" r:id="rId18"/>
    <p:sldId id="280" r:id="rId19"/>
    <p:sldId id="333" r:id="rId20"/>
    <p:sldId id="330" r:id="rId21"/>
    <p:sldId id="279" r:id="rId22"/>
    <p:sldId id="284" r:id="rId23"/>
    <p:sldId id="331" r:id="rId24"/>
    <p:sldId id="320" r:id="rId25"/>
    <p:sldId id="300" r:id="rId26"/>
    <p:sldId id="302" r:id="rId27"/>
    <p:sldId id="301" r:id="rId28"/>
    <p:sldId id="322" r:id="rId29"/>
    <p:sldId id="291" r:id="rId30"/>
    <p:sldId id="309" r:id="rId31"/>
    <p:sldId id="332" r:id="rId32"/>
    <p:sldId id="295" r:id="rId33"/>
    <p:sldId id="263" r:id="rId34"/>
    <p:sldId id="298" r:id="rId35"/>
    <p:sldId id="324" r:id="rId36"/>
    <p:sldId id="306" r:id="rId37"/>
    <p:sldId id="305" r:id="rId38"/>
    <p:sldId id="299" r:id="rId39"/>
    <p:sldId id="304" r:id="rId4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71807" autoAdjust="0"/>
  </p:normalViewPr>
  <p:slideViewPr>
    <p:cSldViewPr snapToGrid="0">
      <p:cViewPr varScale="1">
        <p:scale>
          <a:sx n="83" d="100"/>
          <a:sy n="83" d="100"/>
        </p:scale>
        <p:origin x="1686" y="96"/>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2/03/2022</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02/03/2022</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p>
          <a:p>
            <a:pPr marL="171450" indent="-171450">
              <a:buFont typeface="Arial" panose="020B0604020202020204" pitchFamily="34" charset="0"/>
              <a:buChar char="•"/>
            </a:pPr>
            <a:r>
              <a:rPr lang="pt-BR" sz="1200" dirty="0" smtClean="0"/>
              <a:t>No </a:t>
            </a:r>
            <a:r>
              <a:rPr lang="pt-BR" sz="1200" b="1" dirty="0" smtClean="0"/>
              <a:t>aprendizado supervisionado</a:t>
            </a:r>
            <a:r>
              <a:rPr lang="pt-BR" sz="1200" dirty="0" smtClean="0"/>
              <a:t>, os dados de treinamento que você alimenta para o algoritmo incluem as soluções desejadas, chamadas de rótulos</a:t>
            </a:r>
            <a:endParaRPr lang="pt-BR" sz="1200" dirty="0" smtClean="0">
              <a:cs typeface="Calibri"/>
            </a:endParaRPr>
          </a:p>
          <a:p>
            <a:pPr marL="171450" indent="-171450">
              <a:buFont typeface="Arial" panose="020B0604020202020204" pitchFamily="34" charset="0"/>
              <a:buChar char="•"/>
            </a:pPr>
            <a:r>
              <a:rPr lang="pt-BR" sz="1200" dirty="0" smtClean="0"/>
              <a:t>Por exemplo, a algoritmo de ML do filtro de spam, tem como entrada o email (</a:t>
            </a:r>
            <a:r>
              <a:rPr lang="pt-BR" sz="1200" b="1" dirty="0" smtClean="0"/>
              <a:t>atributos</a:t>
            </a:r>
            <a:r>
              <a:rPr lang="pt-BR" sz="1200" dirty="0" smtClean="0"/>
              <a:t> são: remetente, assunto, corpo do email, horário recebido) e um </a:t>
            </a:r>
            <a:r>
              <a:rPr lang="pt-BR" sz="1200" b="1" dirty="0" smtClean="0"/>
              <a:t>rótulo</a:t>
            </a:r>
            <a:r>
              <a:rPr lang="pt-BR" sz="1200" dirty="0" smtClean="0"/>
              <a:t> dizendo se aquele é ou não um spam.</a:t>
            </a:r>
          </a:p>
          <a:p>
            <a:pPr marL="171450" indent="-171450">
              <a:buFont typeface="Arial" panose="020B0604020202020204" pitchFamily="34" charset="0"/>
              <a:buChar char="•"/>
            </a:pPr>
            <a:r>
              <a:rPr lang="pt-BR" sz="1200" dirty="0" smtClean="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smtClean="0"/>
              <a:t>Exemplos de </a:t>
            </a:r>
            <a:r>
              <a:rPr lang="pt-BR" sz="1200" b="1" dirty="0" smtClean="0"/>
              <a:t>regressão</a:t>
            </a:r>
            <a:r>
              <a:rPr lang="pt-BR" sz="1200" dirty="0" smtClean="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76698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200" baseline="0" dirty="0" smtClean="0"/>
          </a:p>
          <a:p>
            <a:endParaRPr lang="en-US" sz="1200" baseline="0" dirty="0" smtClean="0"/>
          </a:p>
          <a:p>
            <a:endParaRPr lang="en-US" sz="1200"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a:t>
            </a:r>
            <a:r>
              <a:rPr lang="pt-BR" sz="1200" dirty="0" smtClean="0"/>
              <a:t>grupos</a:t>
            </a:r>
            <a:r>
              <a:rPr lang="pt-BR" sz="1200" baseline="0" dirty="0" smtClean="0"/>
              <a:t>/clusters</a:t>
            </a:r>
            <a:r>
              <a:rPr lang="pt-BR" sz="1200" dirty="0" smtClean="0"/>
              <a:t>.</a:t>
            </a:r>
            <a:r>
              <a:rPr lang="pt-BR" sz="1200" dirty="0"/>
              <a:t> </a:t>
            </a:r>
            <a:r>
              <a:rPr lang="pt-BR" sz="1200" dirty="0" smtClean="0"/>
              <a:t>O</a:t>
            </a:r>
            <a:r>
              <a:rPr lang="pt-BR" sz="1200" baseline="0" dirty="0" smtClean="0"/>
              <a:t> grupo </a:t>
            </a:r>
            <a:r>
              <a:rPr lang="pt-BR" sz="1200" dirty="0" smtClean="0"/>
              <a:t>é </a:t>
            </a:r>
            <a:r>
              <a:rPr lang="pt-BR" sz="1200" dirty="0"/>
              <a:t>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os atributos possuem grandes dimensões (ou seja, são vetores grandes )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atributos ou exemplos)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atributos ou exemplos),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para aumento de </a:t>
            </a:r>
            <a:r>
              <a:rPr lang="pt-BR" sz="1200" dirty="0" smtClean="0"/>
              <a:t>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a:t>
            </a:r>
          </a:p>
          <a:p>
            <a:pPr marL="628650" lvl="1" indent="-171450">
              <a:buFont typeface="Arial" panose="020B0604020202020204" pitchFamily="34" charset="0"/>
              <a:buChar char="•"/>
            </a:pPr>
            <a:r>
              <a:rPr lang="pt-BR" sz="1200" dirty="0" smtClean="0"/>
              <a:t>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a:t>
            </a:r>
            <a:r>
              <a:rPr lang="pt-BR" sz="1200" dirty="0" smtClean="0"/>
              <a:t>modulação, </a:t>
            </a:r>
            <a:r>
              <a:rPr lang="pt-BR" sz="1200" dirty="0"/>
              <a:t>mas que você não tenha os labels, com o k-médias você pode encontrar grupos/clusters que representariam cada um dos símbolos da modulação </a:t>
            </a:r>
            <a:r>
              <a:rPr lang="pt-BR" sz="1200" dirty="0" smtClean="0"/>
              <a:t>desconhecida.</a:t>
            </a:r>
          </a:p>
          <a:p>
            <a:pPr marL="171450" indent="-171450">
              <a:buFont typeface="Arial" panose="020B0604020202020204" pitchFamily="34" charset="0"/>
              <a:buChar char="•"/>
            </a:pPr>
            <a:r>
              <a:rPr lang="pt-BR" sz="1200" dirty="0" smtClean="0"/>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sem-fio.</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a:t>
            </a:r>
            <a:r>
              <a:rPr lang="pt-BR" sz="1200" dirty="0" smtClean="0"/>
              <a:t>os recursos </a:t>
            </a:r>
            <a:r>
              <a:rPr lang="pt-BR" sz="1200" dirty="0"/>
              <a:t>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Como </a:t>
            </a:r>
            <a:r>
              <a:rPr lang="pt-BR" b="1" i="1" dirty="0" smtClean="0"/>
              <a:t>classificaríamos</a:t>
            </a:r>
            <a:r>
              <a:rPr lang="pt-BR" dirty="0" smtClean="0"/>
              <a:t> (economia, esportes, política, entretenimento, etc.) uma</a:t>
            </a:r>
            <a:r>
              <a:rPr lang="pt-BR" baseline="0" dirty="0" smtClean="0"/>
              <a:t> quantidade massiva </a:t>
            </a:r>
            <a:r>
              <a:rPr lang="pt-BR" dirty="0" smtClean="0"/>
              <a:t>de textos </a:t>
            </a:r>
            <a:r>
              <a:rPr lang="pt-BR" b="1" i="1" dirty="0" smtClean="0"/>
              <a:t>não-rotulados</a:t>
            </a:r>
            <a:r>
              <a:rPr lang="pt-BR" dirty="0" smtClean="0"/>
              <a:t> da internet? Rotular</a:t>
            </a:r>
            <a:r>
              <a:rPr lang="pt-BR" baseline="0" dirty="0" smtClean="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estratégia</a:t>
            </a:r>
            <a:r>
              <a:rPr lang="pt-BR" sz="1200" b="0" i="0" dirty="0" smtClean="0"/>
              <a:t> (conhecida como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 de forma que o </a:t>
            </a:r>
            <a:r>
              <a:rPr lang="pt-BR" sz="1200" b="1" i="1" baseline="0" dirty="0" smtClean="0"/>
              <a:t>total de recompensas</a:t>
            </a:r>
            <a:r>
              <a:rPr lang="pt-BR" sz="1200" b="0" i="0" baseline="0" dirty="0" smtClean="0"/>
              <a:t> seja maximizado.</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Robô aspirador de pó que precisa aprender a limpar uma casa de forma ótima.</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smtClean="0"/>
              <a:t>Metaheurísticas</a:t>
            </a:r>
            <a:r>
              <a:rPr lang="pt-BR" dirty="0" smtClean="0"/>
              <a:t> são geralmente aplicadas a problemas para os quais não se conhece um algoritmo eficiente (e.g., problemas NP-completos).</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NP-completos</a:t>
            </a:r>
            <a:r>
              <a:rPr lang="pt-BR" sz="1200" b="0" i="0" kern="1200" dirty="0" smtClean="0">
                <a:solidFill>
                  <a:schemeClr val="tx1"/>
                </a:solidFill>
                <a:effectLst/>
                <a:latin typeface="+mn-lt"/>
                <a:ea typeface="+mn-ea"/>
                <a:cs typeface="+mn-cs"/>
              </a:rPr>
              <a:t>: Nondeterministic</a:t>
            </a:r>
            <a:r>
              <a:rPr lang="pt-BR" sz="1200" b="0" i="0" kern="1200" baseline="0" dirty="0" smtClean="0">
                <a:solidFill>
                  <a:schemeClr val="tx1"/>
                </a:solidFill>
                <a:effectLst/>
                <a:latin typeface="+mn-lt"/>
                <a:ea typeface="+mn-ea"/>
                <a:cs typeface="+mn-cs"/>
              </a:rPr>
              <a:t> Polynomial Problems</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a:t>
            </a:r>
            <a:r>
              <a:rPr lang="pt-BR" sz="1200" b="1" i="0" kern="1200" dirty="0" smtClean="0">
                <a:solidFill>
                  <a:schemeClr val="tx1"/>
                </a:solidFill>
                <a:effectLst/>
                <a:latin typeface="+mn-lt"/>
                <a:ea typeface="+mn-ea"/>
                <a:cs typeface="+mn-cs"/>
              </a:rPr>
              <a:t>soluções rápidas, </a:t>
            </a:r>
            <a:r>
              <a:rPr lang="pt-BR" sz="1200" b="1" i="0" kern="1200" dirty="0" smtClean="0">
                <a:solidFill>
                  <a:schemeClr val="tx1"/>
                </a:solidFill>
                <a:effectLst/>
                <a:latin typeface="+mn-lt"/>
                <a:ea typeface="+mn-ea"/>
                <a:cs typeface="+mn-cs"/>
              </a:rPr>
              <a:t>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a:t>
            </a:r>
            <a:r>
              <a:rPr lang="pt-BR" sz="1200" dirty="0" smtClean="0"/>
              <a:t>integridade</a:t>
            </a:r>
            <a:r>
              <a:rPr lang="pt-BR" sz="1200" baseline="0" dirty="0" smtClean="0"/>
              <a:t> e</a:t>
            </a:r>
            <a:r>
              <a:rPr lang="pt-BR" sz="1200" dirty="0" smtClean="0"/>
              <a:t> </a:t>
            </a:r>
            <a:r>
              <a:rPr lang="pt-BR" sz="1200" dirty="0" smtClean="0"/>
              <a:t>precisão </a:t>
            </a:r>
            <a:r>
              <a:rPr lang="pt-BR" sz="1200" dirty="0" smtClean="0"/>
              <a:t>por </a:t>
            </a:r>
            <a:r>
              <a:rPr lang="pt-BR" sz="1200" dirty="0" smtClean="0"/>
              <a:t>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r>
              <a:rPr lang="pt-BR"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smtClean="0"/>
              <a:t>Metaheurísticas</a:t>
            </a:r>
            <a:r>
              <a:rPr lang="pt-BR" sz="1200" dirty="0" smtClean="0"/>
              <a:t> são </a:t>
            </a:r>
            <a:r>
              <a:rPr lang="pt-BR" dirty="0" smtClean="0"/>
              <a:t>geralmente aplicadas a problemas NP-Completo e NP-Difícil.</a:t>
            </a:r>
            <a:endParaRPr lang="pt-BR" sz="1200" dirty="0" smtClean="0"/>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953715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Genéticos</a:t>
            </a:r>
            <a:r>
              <a:rPr lang="pt-BR" sz="1200" dirty="0" smtClean="0"/>
              <a:t>: são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r>
              <a:rPr lang="pt-BR" sz="1200" baseline="0" dirty="0" smtClean="0"/>
              <a:t> Elas sempre vão seguir o caminho com mais feromônios </a:t>
            </a:r>
            <a:r>
              <a:rPr lang="pt-BR" sz="1200" baseline="0" dirty="0" smtClean="0"/>
              <a:t>e, portanto, </a:t>
            </a:r>
            <a:r>
              <a:rPr lang="pt-BR" sz="1200" baseline="0" dirty="0" smtClean="0"/>
              <a:t>caminhos com obstáculos terão pouco feromônio</a:t>
            </a:r>
            <a:r>
              <a:rPr lang="pt-BR" sz="1200" dirty="0" smtClean="0"/>
              <a:t>.</a:t>
            </a:r>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Sensores defeitusos (outliers) podem fazer com que o modelo de IA não aprenda</a:t>
            </a:r>
            <a:r>
              <a:rPr lang="pt-BR" baseline="0" dirty="0" smtClean="0"/>
              <a:t> nada.</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2521356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29</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30</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1200" b="1" dirty="0" smtClean="0"/>
              <a:t>Exemplo</a:t>
            </a:r>
            <a:r>
              <a:rPr lang="pt-BR" sz="1200" dirty="0" smtClean="0"/>
              <a:t>: </a:t>
            </a:r>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Binder: https://mybinder.org/v2/gh/zz4fap/t319_aprendizado_de_maquina/main?filepath=notebooks%2Fjupyter%2FFigura_2D.ipynb</a:t>
            </a:r>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Colab: https://colab.research.google.com/github/zz4fap/t319_aprendizado_de_maquina/blob/main/notebooks/jupyter/Figura_2D.ipynb</a:t>
            </a: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Laboratório #1</a:t>
            </a:r>
            <a:r>
              <a:rPr lang="pt-BR" sz="1200" dirty="0" smtClean="0"/>
              <a:t>: https://mybinder.org/v2/gh/zz4fap/t319_aprendizado_de_maquina/main?filepath=labs%2FLaboratorio1.ipynb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smtClean="0"/>
              <a:t>Referências</a:t>
            </a:r>
            <a:r>
              <a:rPr lang="pt-BR" sz="1200" dirty="0" smtClean="0"/>
              <a:t>:</a:t>
            </a:r>
          </a:p>
          <a:p>
            <a:pPr defTabSz="1686336">
              <a:defRPr/>
            </a:pPr>
            <a:r>
              <a:rPr lang="pt-BR" sz="1200" dirty="0" smtClean="0"/>
              <a:t>[1] Matti </a:t>
            </a:r>
            <a:r>
              <a:rPr lang="pt-BR" sz="1200" dirty="0"/>
              <a:t>Latva-aho ad Kari Leppänen (editors)</a:t>
            </a:r>
            <a:r>
              <a:rPr lang="en-US" sz="1200" dirty="0"/>
              <a:t>, KEY DRIVERS AND RESEARCH CHALLENGES FOR 6G UBIQUITOUS WIRELESS INTELLIGENCE, 6G Flagship, University of Oulu, </a:t>
            </a:r>
            <a:r>
              <a:rPr lang="en-US" sz="1200" dirty="0" smtClean="0"/>
              <a:t>Oulu,</a:t>
            </a:r>
            <a:r>
              <a:rPr lang="en-US" sz="1200" baseline="0" dirty="0" smtClean="0"/>
              <a:t> </a:t>
            </a:r>
            <a:r>
              <a:rPr lang="en-US" sz="1200" baseline="0" dirty="0" err="1" smtClean="0"/>
              <a:t>disponível</a:t>
            </a:r>
            <a:r>
              <a:rPr lang="en-US" sz="1200" baseline="0" dirty="0" smtClean="0"/>
              <a:t> online </a:t>
            </a:r>
            <a:r>
              <a:rPr lang="en-US" sz="1200" baseline="0" dirty="0" err="1" smtClean="0"/>
              <a:t>em</a:t>
            </a:r>
            <a:r>
              <a:rPr lang="en-US" sz="1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smtClean="0"/>
              <a:t>[2] </a:t>
            </a:r>
            <a:r>
              <a:rPr lang="pt-BR" sz="1200"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sz="1200" dirty="0" smtClean="0">
                <a:hlinkClick r:id="rId3"/>
              </a:rPr>
              <a:t>https://arxiv.org/ftp/arxiv/papers/1909/1909.11315.pdf</a:t>
            </a:r>
            <a:endParaRPr lang="en-US"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dirty="0" smtClean="0"/>
              <a:t>Objetivo</a:t>
            </a:r>
            <a:r>
              <a:rPr lang="pt-BR" sz="1200" dirty="0" smtClean="0"/>
              <a:t>: Criar máquinas que </a:t>
            </a:r>
            <a:r>
              <a:rPr lang="pt-BR" sz="1200" i="1" dirty="0" smtClean="0"/>
              <a:t>imitem</a:t>
            </a:r>
            <a:r>
              <a:rPr lang="pt-BR" sz="1200" dirty="0" smtClean="0"/>
              <a:t> nossa capacidade mental para uma determinada tarefa. </a:t>
            </a:r>
            <a:endParaRPr lang="pt-BR" sz="1200" dirty="0" smtClean="0">
              <a:cs typeface="Calibri"/>
            </a:endParaRPr>
          </a:p>
          <a:p>
            <a:pPr marL="171450" indent="-171450">
              <a:buFont typeface="Arial" panose="020B0604020202020204" pitchFamily="34" charset="0"/>
              <a:buChar char="•"/>
            </a:pPr>
            <a:r>
              <a:rPr lang="pt-BR" sz="1200" dirty="0" smtClean="0"/>
              <a:t>Porém, esta </a:t>
            </a:r>
            <a:r>
              <a:rPr lang="pt-BR" sz="1200" i="1" dirty="0" smtClean="0"/>
              <a:t>imitação</a:t>
            </a:r>
            <a:r>
              <a:rPr lang="pt-BR" sz="1200" dirty="0" smtClean="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smtClean="0"/>
              <a:t>Essa </a:t>
            </a:r>
            <a:r>
              <a:rPr lang="pt-BR" sz="1200" i="1" dirty="0" smtClean="0"/>
              <a:t>imitação</a:t>
            </a:r>
            <a:r>
              <a:rPr lang="pt-BR" sz="1200" dirty="0" smtClean="0"/>
              <a:t> é, portanto, apenas uma aproximação. É por isso que em IA fala-se da criação de máquinas que são </a:t>
            </a:r>
            <a:r>
              <a:rPr lang="pt-BR" sz="1200" i="1" dirty="0" smtClean="0"/>
              <a:t>modelos</a:t>
            </a:r>
            <a:r>
              <a:rPr lang="pt-BR" sz="1200" dirty="0" smtClean="0"/>
              <a:t> de nossa capacidade de aprender, raciocinar, enxergar, falar, ouvir, etc.</a:t>
            </a:r>
            <a:endParaRPr lang="en-US" sz="1200" dirty="0" smtClean="0"/>
          </a:p>
          <a:p>
            <a:pPr rtl="0"/>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IA fraca concentra-se na realização de uma tarefa específica, como responder a perguntas com base na entrada do usuário ou jogar xadrez. Carros autônomos e assistentes virtuais, como Siri, são exemplos de IA fraca.</a:t>
            </a:r>
            <a:r>
              <a:rPr lang="pt-BR" sz="1200" baseline="0" dirty="0" smtClean="0"/>
              <a:t> </a:t>
            </a:r>
            <a:r>
              <a:rPr lang="pt-BR" sz="1200" dirty="0" smtClean="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61592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smtClean="0"/>
              <a:t>AI is a broader concept to create intelligent machines that can simulate human thinking capability and behavior, whereas, machine learning is an application or subset of AI that allows machines to learn from data without being programmed explicitly.</a:t>
            </a:r>
            <a:endParaRPr lang="pt-BR" sz="1200" b="1" dirty="0" smtClean="0">
              <a:cs typeface="Calibri"/>
            </a:endParaRPr>
          </a:p>
          <a:p>
            <a:pPr marL="0" indent="0">
              <a:buFont typeface="Arial" panose="020B0604020202020204" pitchFamily="34" charset="0"/>
              <a:buNone/>
            </a:pPr>
            <a:endParaRPr lang="pt-BR" sz="1200" b="1" dirty="0" smtClean="0">
              <a:cs typeface="Calibri"/>
            </a:endParaRPr>
          </a:p>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Planejamento</a:t>
            </a:r>
            <a:r>
              <a:rPr lang="pt-BR" sz="1200" b="0" baseline="0" dirty="0" smtClean="0">
                <a:cs typeface="Calibri"/>
              </a:rPr>
              <a:t>: </a:t>
            </a:r>
            <a:r>
              <a:rPr lang="pt-BR" dirty="0" smtClean="0"/>
              <a:t>tem como objetivo encontrar um plano que permita uma</a:t>
            </a:r>
            <a:r>
              <a:rPr lang="pt-BR" baseline="0" dirty="0" smtClean="0"/>
              <a:t> máquina </a:t>
            </a:r>
            <a:r>
              <a:rPr lang="pt-BR" dirty="0" smtClean="0"/>
              <a:t>executar uma tarefa, a partir de uma situação inicial.</a:t>
            </a:r>
            <a:endParaRPr lang="pt-BR" sz="1200" b="0" baseline="0" dirty="0" smtClean="0">
              <a:cs typeface="Calibri"/>
            </a:endParaRP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 da experiência.</a:t>
            </a:r>
          </a:p>
          <a:p>
            <a:pPr marL="0" indent="0">
              <a:buFont typeface="Arial" panose="020B0604020202020204" pitchFamily="34" charset="0"/>
              <a:buNone/>
            </a:pPr>
            <a:r>
              <a:rPr lang="pt-PT" sz="1200" b="1" i="0" dirty="0" smtClean="0"/>
              <a:t>Inteligência artificial geral</a:t>
            </a:r>
            <a:r>
              <a:rPr lang="pt-PT" sz="1200" i="1" dirty="0" smtClean="0"/>
              <a:t>: </a:t>
            </a:r>
            <a:r>
              <a:rPr lang="pt-BR" sz="1200" b="0" i="0" kern="1200" dirty="0" smtClean="0">
                <a:solidFill>
                  <a:schemeClr val="tx1"/>
                </a:solidFill>
                <a:effectLst/>
                <a:latin typeface="+mn-lt"/>
                <a:ea typeface="+mn-ea"/>
                <a:cs typeface="+mn-cs"/>
              </a:rPr>
              <a:t>máquinas que possuem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consciência e sentimentos, capazes de oferecer soluções para qualquer tipo de problema.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smtClean="0"/>
          </a:p>
          <a:p>
            <a:endParaRPr lang="pt-BR" sz="1200" dirty="0" smtClean="0"/>
          </a:p>
          <a:p>
            <a:r>
              <a:rPr lang="en-US" sz="1200" dirty="0" smtClean="0"/>
              <a:t>KR&amp;R: Knowledge representation and reasoning</a:t>
            </a:r>
          </a:p>
          <a:p>
            <a:endParaRPr lang="en-US" sz="1200" dirty="0" smtClean="0"/>
          </a:p>
          <a:p>
            <a:endParaRPr lang="en-US" sz="1200" dirty="0" smtClean="0"/>
          </a:p>
          <a:p>
            <a:pPr rtl="0"/>
            <a:r>
              <a:rPr lang="en-US" sz="1200" dirty="0" smtClean="0"/>
              <a:t>First of all, </a:t>
            </a:r>
            <a:r>
              <a:rPr lang="en-US" sz="1200" b="1" dirty="0" smtClean="0"/>
              <a:t>leave the terms artificial and machine aside</a:t>
            </a:r>
            <a:r>
              <a:rPr lang="en-US" sz="1200" dirty="0" smtClean="0"/>
              <a:t>. We will try to understand the words intelligence and learning one-by-one. Think of how one can solve a given (mathematical and not real life) problem. There are two possibilities - </a:t>
            </a:r>
            <a:r>
              <a:rPr lang="en-US" sz="1200" i="1" dirty="0" smtClean="0"/>
              <a:t>either</a:t>
            </a:r>
          </a:p>
          <a:p>
            <a:pPr rtl="0"/>
            <a:endParaRPr lang="en-US" sz="1200" dirty="0" smtClean="0"/>
          </a:p>
          <a:p>
            <a:r>
              <a:rPr lang="en-US" sz="1200" dirty="0" smtClean="0"/>
              <a:t>Method 1: he/she/it has solved such a problem before and has </a:t>
            </a:r>
            <a:r>
              <a:rPr lang="en-US" sz="1200" b="1" i="1" dirty="0" smtClean="0"/>
              <a:t>learned</a:t>
            </a:r>
            <a:r>
              <a:rPr lang="en-US" sz="1200" dirty="0" smtClean="0"/>
              <a:t> how to solve such problems </a:t>
            </a:r>
            <a:r>
              <a:rPr lang="en-US" sz="1200" i="1" dirty="0" smtClean="0"/>
              <a:t>or</a:t>
            </a:r>
          </a:p>
          <a:p>
            <a:endParaRPr lang="en-US" sz="1200" dirty="0" smtClean="0"/>
          </a:p>
          <a:p>
            <a:r>
              <a:rPr lang="en-US" sz="1200" dirty="0" smtClean="0"/>
              <a:t>Method 2: (it is first time he/she/it faced this type of problem and)</a:t>
            </a:r>
            <a:r>
              <a:rPr lang="en-US" sz="1200" i="1" dirty="0" smtClean="0"/>
              <a:t> </a:t>
            </a:r>
            <a:r>
              <a:rPr lang="en-US" sz="1200" dirty="0" smtClean="0"/>
              <a:t>he/she/it is </a:t>
            </a:r>
            <a:r>
              <a:rPr lang="en-US" sz="1200" b="1" i="1" dirty="0" smtClean="0"/>
              <a:t>actually intelligent</a:t>
            </a:r>
            <a:r>
              <a:rPr lang="en-US" sz="1200" dirty="0" smtClean="0"/>
              <a:t> to think of possibilities of how to solve the problem based on what he/she/it </a:t>
            </a:r>
            <a:r>
              <a:rPr lang="en-US" sz="1200" b="1" i="1" dirty="0" smtClean="0"/>
              <a:t>knows</a:t>
            </a:r>
            <a:r>
              <a:rPr lang="en-US" sz="1200" dirty="0" smtClean="0"/>
              <a:t>, right?</a:t>
            </a:r>
          </a:p>
          <a:p>
            <a:pPr rtl="0"/>
            <a:endParaRPr lang="en-US" sz="1200" dirty="0" smtClean="0"/>
          </a:p>
          <a:p>
            <a:pPr rtl="0"/>
            <a:r>
              <a:rPr lang="en-US" sz="1200" dirty="0" smtClean="0"/>
              <a:t>The former is called </a:t>
            </a:r>
            <a:r>
              <a:rPr lang="en-US" sz="1200" b="1" dirty="0" smtClean="0"/>
              <a:t>learning </a:t>
            </a:r>
            <a:r>
              <a:rPr lang="en-US" sz="1200" dirty="0" smtClean="0"/>
              <a:t>and the latter is called </a:t>
            </a:r>
            <a:r>
              <a:rPr lang="en-US" sz="1200" b="1" dirty="0" smtClean="0"/>
              <a:t>knowledge</a:t>
            </a:r>
            <a:r>
              <a:rPr lang="en-US" sz="1200" dirty="0" smtClean="0"/>
              <a:t> (along with intelligence). So, in short, to solve a problem, one needs either of these two. Hence, </a:t>
            </a:r>
            <a:r>
              <a:rPr lang="en-US" sz="1200" b="1" dirty="0" smtClean="0"/>
              <a:t>learning is a part of intelligence</a:t>
            </a:r>
            <a:r>
              <a:rPr lang="en-US" sz="1200" dirty="0" smtClean="0"/>
              <a:t>. </a:t>
            </a:r>
          </a:p>
          <a:p>
            <a:endParaRPr lang="pt-BR" sz="120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01842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smtClean="0"/>
              <a:t>Foco </a:t>
            </a:r>
            <a:r>
              <a:rPr lang="pt-BR" sz="1200" dirty="0"/>
              <a:t>do curso: estudo dos principais algoritmos de </a:t>
            </a:r>
            <a:r>
              <a:rPr lang="pt-BR" sz="1200" b="1" i="1" dirty="0"/>
              <a:t>Aprendizado de Máquina</a:t>
            </a:r>
            <a:r>
              <a:rPr lang="pt-BR" sz="1200" dirty="0"/>
              <a:t>. Por </a:t>
            </a:r>
            <a:r>
              <a:rPr lang="pt-BR" sz="1200" dirty="0" smtClean="0"/>
              <a:t>quê?</a:t>
            </a:r>
          </a:p>
          <a:p>
            <a:pPr marL="628650" lvl="1" indent="-171450">
              <a:buFont typeface="Arial" panose="020B0604020202020204" pitchFamily="34" charset="0"/>
              <a:buChar char="•"/>
            </a:pPr>
            <a:r>
              <a:rPr lang="pt-BR" sz="1200" dirty="0" smtClean="0"/>
              <a:t>ML </a:t>
            </a:r>
            <a:r>
              <a:rPr lang="pt-BR" sz="1200" dirty="0"/>
              <a:t>oferece ferramentas importantes para a solução eficiente de vários problemas </a:t>
            </a:r>
            <a:r>
              <a:rPr lang="pt-BR" sz="1200" dirty="0" smtClean="0"/>
              <a:t>em várias</a:t>
            </a:r>
            <a:r>
              <a:rPr lang="pt-BR" sz="1200" baseline="0" dirty="0" smtClean="0"/>
              <a:t> áreas do conhecimento.</a:t>
            </a:r>
          </a:p>
          <a:p>
            <a:pPr marL="457200" lvl="1" indent="0">
              <a:buFont typeface="Arial" panose="020B0604020202020204" pitchFamily="34" charset="0"/>
              <a:buNone/>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ML is a learning technique where machines </a:t>
            </a:r>
            <a:r>
              <a:rPr lang="en-US" sz="1200" i="1" dirty="0" smtClean="0"/>
              <a:t>learn</a:t>
            </a:r>
            <a:r>
              <a:rPr lang="en-US" sz="1200" dirty="0" smtClean="0"/>
              <a:t> from huge data sets.</a:t>
            </a:r>
          </a:p>
          <a:p>
            <a:endParaRPr lang="pt-BR" sz="1200" b="0" i="0" dirty="0"/>
          </a:p>
          <a:p>
            <a:r>
              <a:rPr lang="en-US" sz="1200" dirty="0" smtClean="0"/>
              <a:t>Weak AI is the form of AI where programs are developed to perform specific tasks, for instance, Machine learning, Planning, Computer vision, etc.</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30091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r>
              <a:rPr lang="pt-BR"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613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02/03/2022</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02/03/2022</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02/03/2022</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02/03/2022</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02/03/2022</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02/03/2022</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02/03/2022</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02/03/2022</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02/03/2022</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02/03/2022</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02/03/2022</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02/03/2022</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2.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notebooks%2Fjupyter%2FFigura_2D.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colab.research.google.com/github/zz4fap/t319_aprendizado_de_maquina/blob/main/notebooks/jupyter/Figura_2D.ipynb"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a16="http://schemas.microsoft.com/office/drawing/2014/main" xmlns="" id="{1DC35696-D7B6-4CDE-8C2A-EEC8E7C03603}"/>
              </a:ext>
            </a:extLst>
          </p:cNvPr>
          <p:cNvSpPr>
            <a:spLocks noGrp="1"/>
          </p:cNvSpPr>
          <p:nvPr>
            <p:ph idx="1"/>
          </p:nvPr>
        </p:nvSpPr>
        <p:spPr>
          <a:xfrm>
            <a:off x="838200" y="1825624"/>
            <a:ext cx="11201400" cy="5032375"/>
          </a:xfrm>
        </p:spPr>
        <p:txBody>
          <a:bodyPr>
            <a:normAutofit lnSpcReduction="10000"/>
          </a:bodyPr>
          <a:lstStyle/>
          <a:p>
            <a:r>
              <a:rPr lang="pt-BR" dirty="0" smtClean="0"/>
              <a:t>É uma sub-área da </a:t>
            </a:r>
            <a:r>
              <a:rPr lang="pt-BR" dirty="0"/>
              <a:t>inteligência artificial.</a:t>
            </a:r>
          </a:p>
          <a:p>
            <a:r>
              <a:rPr lang="pt-BR" dirty="0" smtClean="0"/>
              <a:t>O termo foi cunhado </a:t>
            </a:r>
            <a:r>
              <a:rPr lang="pt-BR" dirty="0"/>
              <a:t>em 1959, </a:t>
            </a:r>
            <a:r>
              <a:rPr lang="pt-BR" dirty="0" smtClean="0"/>
              <a:t>pelo cientista da computação </a:t>
            </a:r>
            <a:r>
              <a:rPr lang="pt-BR" dirty="0"/>
              <a:t>Arthur </a:t>
            </a:r>
            <a:r>
              <a:rPr lang="pt-BR" dirty="0" smtClean="0"/>
              <a:t>Samuel, que o definiu como o</a:t>
            </a:r>
            <a:r>
              <a:rPr lang="pt-BR" dirty="0"/>
              <a:t> “</a:t>
            </a:r>
            <a:r>
              <a:rPr lang="pt-BR" i="1" dirty="0"/>
              <a:t>campo de estudo que dá aos computadores a habilidade de </a:t>
            </a:r>
            <a:r>
              <a:rPr lang="pt-BR" b="1" i="1" dirty="0"/>
              <a:t>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t>
            </a:r>
            <a:r>
              <a:rPr lang="pt-BR" b="1" i="1" dirty="0"/>
              <a:t>a partir de </a:t>
            </a:r>
            <a:r>
              <a:rPr lang="pt-BR" b="1" i="1" dirty="0" smtClean="0"/>
              <a:t>exemplos corretos e incorretos</a:t>
            </a:r>
            <a:r>
              <a:rPr lang="pt-BR" dirty="0" smtClean="0"/>
              <a:t>.</a:t>
            </a:r>
            <a:endParaRPr lang="pt-BR" dirty="0"/>
          </a:p>
          <a:p>
            <a:r>
              <a:rPr lang="pt-BR" dirty="0" smtClean="0"/>
              <a:t>Portanto, podemos dizer que algoritmos </a:t>
            </a:r>
            <a:r>
              <a:rPr lang="pt-BR" dirty="0"/>
              <a:t>de ML são </a:t>
            </a:r>
            <a:r>
              <a:rPr lang="pt-BR" b="1" i="1" dirty="0"/>
              <a:t>orientados a dados</a:t>
            </a:r>
            <a:r>
              <a:rPr lang="pt-BR" dirty="0"/>
              <a:t>, ou seja, eles aprendem automaticamente </a:t>
            </a:r>
            <a:r>
              <a:rPr lang="pt-BR" dirty="0" smtClean="0"/>
              <a:t>um </a:t>
            </a:r>
            <a:r>
              <a:rPr lang="pt-BR" b="1" i="1" dirty="0" smtClean="0"/>
              <a:t>padrão geral </a:t>
            </a:r>
            <a:r>
              <a:rPr lang="pt-BR" dirty="0" smtClean="0"/>
              <a:t>a </a:t>
            </a:r>
            <a:r>
              <a:rPr lang="pt-BR" dirty="0"/>
              <a:t>partir de </a:t>
            </a:r>
            <a:r>
              <a:rPr lang="pt-BR" b="1" i="1" dirty="0"/>
              <a:t>grandes volumes de </a:t>
            </a:r>
            <a:r>
              <a:rPr lang="pt-BR" b="1" i="1" dirty="0" smtClean="0"/>
              <a:t>dados</a:t>
            </a:r>
            <a:r>
              <a:rPr lang="pt-BR" dirty="0" smtClean="0"/>
              <a:t>.</a:t>
            </a:r>
            <a:endParaRPr lang="pt-BR" dirty="0"/>
          </a:p>
        </p:txBody>
      </p:sp>
      <p:pic>
        <p:nvPicPr>
          <p:cNvPr id="5122"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3456" y="225070"/>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ligência Artificial: 3 fatos que você precisa saber! - Coopersystem"/>
          <p:cNvPicPr>
            <a:picLocks noChangeAspect="1" noChangeArrowheads="1"/>
          </p:cNvPicPr>
          <p:nvPr/>
        </p:nvPicPr>
        <p:blipFill rotWithShape="1">
          <a:blip r:embed="rId4">
            <a:extLst>
              <a:ext uri="{28A0092B-C50C-407E-A947-70E740481C1C}">
                <a14:useLocalDpi xmlns:a14="http://schemas.microsoft.com/office/drawing/2010/main" val="0"/>
              </a:ext>
            </a:extLst>
          </a:blip>
          <a:srcRect l="6421" r="19983"/>
          <a:stretch/>
        </p:blipFill>
        <p:spPr bwMode="auto">
          <a:xfrm>
            <a:off x="8775582" y="619429"/>
            <a:ext cx="3357426" cy="143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é o Aprendizado de Máquina?</a:t>
            </a:r>
            <a:endParaRPr lang="pt-BR" dirty="0"/>
          </a:p>
        </p:txBody>
      </p:sp>
      <p:sp>
        <p:nvSpPr>
          <p:cNvPr id="3" name="Content Placeholder 2"/>
          <p:cNvSpPr>
            <a:spLocks noGrp="1"/>
          </p:cNvSpPr>
          <p:nvPr>
            <p:ph idx="1"/>
          </p:nvPr>
        </p:nvSpPr>
        <p:spPr/>
        <p:txBody>
          <a:bodyPr/>
          <a:lstStyle/>
          <a:p>
            <a:r>
              <a:rPr lang="pt-BR" dirty="0" smtClean="0"/>
              <a:t>“... </a:t>
            </a:r>
            <a:r>
              <a:rPr lang="pt-BR" b="1" i="1" dirty="0"/>
              <a:t>a</a:t>
            </a:r>
            <a:r>
              <a:rPr lang="pt-BR" b="1" i="1" dirty="0" smtClean="0"/>
              <a:t>prender sem serem explicitamente programados</a:t>
            </a:r>
            <a:r>
              <a:rPr lang="pt-BR" dirty="0" smtClean="0"/>
              <a:t>.”</a:t>
            </a:r>
            <a:endParaRPr lang="pt-BR" dirty="0"/>
          </a:p>
          <a:p>
            <a:endParaRPr lang="pt-BR" dirty="0"/>
          </a:p>
        </p:txBody>
      </p:sp>
      <p:sp>
        <p:nvSpPr>
          <p:cNvPr id="4" name="Rectangle 3"/>
          <p:cNvSpPr/>
          <p:nvPr/>
        </p:nvSpPr>
        <p:spPr>
          <a:xfrm>
            <a:off x="4208235" y="3048815"/>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Computador</a:t>
            </a:r>
            <a:endParaRPr lang="pt-BR" dirty="0">
              <a:solidFill>
                <a:schemeClr val="tx1"/>
              </a:solidFill>
            </a:endParaRPr>
          </a:p>
        </p:txBody>
      </p:sp>
      <p:sp>
        <p:nvSpPr>
          <p:cNvPr id="5" name="TextBox 4"/>
          <p:cNvSpPr txBox="1"/>
          <p:nvPr/>
        </p:nvSpPr>
        <p:spPr>
          <a:xfrm>
            <a:off x="3840755" y="2517229"/>
            <a:ext cx="2645402" cy="369332"/>
          </a:xfrm>
          <a:prstGeom prst="rect">
            <a:avLst/>
          </a:prstGeom>
          <a:noFill/>
        </p:spPr>
        <p:txBody>
          <a:bodyPr wrap="square" rtlCol="0">
            <a:spAutoFit/>
          </a:bodyPr>
          <a:lstStyle/>
          <a:p>
            <a:pPr algn="ctr"/>
            <a:r>
              <a:rPr lang="pt-BR" b="1" dirty="0"/>
              <a:t>Programação Tradicional</a:t>
            </a:r>
          </a:p>
        </p:txBody>
      </p:sp>
      <p:cxnSp>
        <p:nvCxnSpPr>
          <p:cNvPr id="7" name="Straight Arrow Connector 6"/>
          <p:cNvCxnSpPr/>
          <p:nvPr/>
        </p:nvCxnSpPr>
        <p:spPr>
          <a:xfrm>
            <a:off x="3380235" y="32284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80235" y="37237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40649" y="3021353"/>
            <a:ext cx="1039586" cy="369332"/>
          </a:xfrm>
          <a:prstGeom prst="rect">
            <a:avLst/>
          </a:prstGeom>
          <a:noFill/>
        </p:spPr>
        <p:txBody>
          <a:bodyPr wrap="square" rtlCol="0">
            <a:spAutoFit/>
          </a:bodyPr>
          <a:lstStyle/>
          <a:p>
            <a:pPr algn="ctr"/>
            <a:r>
              <a:rPr lang="pt-BR" dirty="0" smtClean="0"/>
              <a:t>Entradas</a:t>
            </a:r>
            <a:endParaRPr lang="pt-BR" dirty="0"/>
          </a:p>
        </p:txBody>
      </p:sp>
      <p:sp>
        <p:nvSpPr>
          <p:cNvPr id="10" name="TextBox 9"/>
          <p:cNvSpPr txBox="1"/>
          <p:nvPr/>
        </p:nvSpPr>
        <p:spPr>
          <a:xfrm>
            <a:off x="2259447" y="3500890"/>
            <a:ext cx="1174530" cy="369332"/>
          </a:xfrm>
          <a:prstGeom prst="rect">
            <a:avLst/>
          </a:prstGeom>
          <a:noFill/>
        </p:spPr>
        <p:txBody>
          <a:bodyPr wrap="square" rtlCol="0">
            <a:spAutoFit/>
          </a:bodyPr>
          <a:lstStyle/>
          <a:p>
            <a:pPr algn="ctr"/>
            <a:r>
              <a:rPr lang="pt-BR" dirty="0" smtClean="0"/>
              <a:t>Programa</a:t>
            </a:r>
            <a:endParaRPr lang="pt-BR" dirty="0"/>
          </a:p>
        </p:txBody>
      </p:sp>
      <p:cxnSp>
        <p:nvCxnSpPr>
          <p:cNvPr id="11" name="Straight Arrow Connector 10"/>
          <p:cNvCxnSpPr/>
          <p:nvPr/>
        </p:nvCxnSpPr>
        <p:spPr>
          <a:xfrm>
            <a:off x="6118678" y="3473358"/>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1268" y="3288692"/>
            <a:ext cx="1220451" cy="369332"/>
          </a:xfrm>
          <a:prstGeom prst="rect">
            <a:avLst/>
          </a:prstGeom>
          <a:noFill/>
        </p:spPr>
        <p:txBody>
          <a:bodyPr wrap="square" rtlCol="0">
            <a:spAutoFit/>
          </a:bodyPr>
          <a:lstStyle/>
          <a:p>
            <a:pPr algn="ctr"/>
            <a:r>
              <a:rPr lang="pt-BR" dirty="0" smtClean="0"/>
              <a:t>Resultados</a:t>
            </a:r>
            <a:endParaRPr lang="pt-BR" dirty="0"/>
          </a:p>
        </p:txBody>
      </p:sp>
      <p:sp>
        <p:nvSpPr>
          <p:cNvPr id="13" name="Rectangle 12"/>
          <p:cNvSpPr/>
          <p:nvPr/>
        </p:nvSpPr>
        <p:spPr>
          <a:xfrm>
            <a:off x="4250159" y="5192857"/>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Computador</a:t>
            </a:r>
            <a:endParaRPr lang="pt-BR" dirty="0">
              <a:solidFill>
                <a:schemeClr val="tx1"/>
              </a:solidFill>
            </a:endParaRPr>
          </a:p>
        </p:txBody>
      </p:sp>
      <p:sp>
        <p:nvSpPr>
          <p:cNvPr id="14" name="TextBox 13"/>
          <p:cNvSpPr txBox="1"/>
          <p:nvPr/>
        </p:nvSpPr>
        <p:spPr>
          <a:xfrm>
            <a:off x="3882679" y="4661271"/>
            <a:ext cx="2645402" cy="369332"/>
          </a:xfrm>
          <a:prstGeom prst="rect">
            <a:avLst/>
          </a:prstGeom>
          <a:noFill/>
        </p:spPr>
        <p:txBody>
          <a:bodyPr wrap="square" rtlCol="0">
            <a:spAutoFit/>
          </a:bodyPr>
          <a:lstStyle/>
          <a:p>
            <a:pPr algn="ctr"/>
            <a:r>
              <a:rPr lang="pt-BR" b="1" dirty="0" smtClean="0"/>
              <a:t>Aprendizado de Máquina</a:t>
            </a:r>
            <a:endParaRPr lang="pt-BR" b="1" dirty="0"/>
          </a:p>
        </p:txBody>
      </p:sp>
      <p:cxnSp>
        <p:nvCxnSpPr>
          <p:cNvPr id="15" name="Straight Arrow Connector 14"/>
          <p:cNvCxnSpPr/>
          <p:nvPr/>
        </p:nvCxnSpPr>
        <p:spPr>
          <a:xfrm>
            <a:off x="3422159" y="53724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2159" y="58677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82573" y="5165395"/>
            <a:ext cx="1039586" cy="369332"/>
          </a:xfrm>
          <a:prstGeom prst="rect">
            <a:avLst/>
          </a:prstGeom>
          <a:noFill/>
        </p:spPr>
        <p:txBody>
          <a:bodyPr wrap="square" rtlCol="0">
            <a:spAutoFit/>
          </a:bodyPr>
          <a:lstStyle/>
          <a:p>
            <a:pPr algn="ctr"/>
            <a:r>
              <a:rPr lang="pt-BR" dirty="0" smtClean="0"/>
              <a:t>Entradas</a:t>
            </a:r>
            <a:endParaRPr lang="pt-BR" dirty="0"/>
          </a:p>
        </p:txBody>
      </p:sp>
      <p:sp>
        <p:nvSpPr>
          <p:cNvPr id="18" name="TextBox 17"/>
          <p:cNvSpPr txBox="1"/>
          <p:nvPr/>
        </p:nvSpPr>
        <p:spPr>
          <a:xfrm>
            <a:off x="2259447" y="5530632"/>
            <a:ext cx="1216454" cy="646331"/>
          </a:xfrm>
          <a:prstGeom prst="rect">
            <a:avLst/>
          </a:prstGeom>
          <a:noFill/>
        </p:spPr>
        <p:txBody>
          <a:bodyPr wrap="square" rtlCol="0">
            <a:spAutoFit/>
          </a:bodyPr>
          <a:lstStyle/>
          <a:p>
            <a:pPr algn="ctr"/>
            <a:r>
              <a:rPr lang="pt-BR" dirty="0" smtClean="0"/>
              <a:t>Resultados desejados</a:t>
            </a:r>
            <a:endParaRPr lang="pt-BR" dirty="0"/>
          </a:p>
        </p:txBody>
      </p:sp>
      <p:cxnSp>
        <p:nvCxnSpPr>
          <p:cNvPr id="19" name="Straight Arrow Connector 18"/>
          <p:cNvCxnSpPr/>
          <p:nvPr/>
        </p:nvCxnSpPr>
        <p:spPr>
          <a:xfrm>
            <a:off x="6160602" y="561740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13192" y="5432734"/>
            <a:ext cx="4912108" cy="369332"/>
          </a:xfrm>
          <a:prstGeom prst="rect">
            <a:avLst/>
          </a:prstGeom>
          <a:noFill/>
        </p:spPr>
        <p:txBody>
          <a:bodyPr wrap="square" rtlCol="0">
            <a:spAutoFit/>
          </a:bodyPr>
          <a:lstStyle/>
          <a:p>
            <a:r>
              <a:rPr lang="pt-BR" dirty="0" smtClean="0"/>
              <a:t>Programa = </a:t>
            </a:r>
            <a:r>
              <a:rPr lang="pt-BR" b="1" dirty="0" smtClean="0">
                <a:solidFill>
                  <a:srgbClr val="FF0000"/>
                </a:solidFill>
              </a:rPr>
              <a:t>Modelo de Aprendizado de Máquina</a:t>
            </a:r>
            <a:endParaRPr lang="pt-BR" b="1" dirty="0">
              <a:solidFill>
                <a:srgbClr val="FF0000"/>
              </a:solidFill>
            </a:endParaRPr>
          </a:p>
        </p:txBody>
      </p:sp>
    </p:spTree>
    <p:extLst>
      <p:ext uri="{BB962C8B-B14F-4D97-AF65-F5344CB8AC3E}">
        <p14:creationId xmlns:p14="http://schemas.microsoft.com/office/powerpoint/2010/main" val="628876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Exemplos de aplicações de ML</a:t>
            </a:r>
          </a:p>
        </p:txBody>
      </p:sp>
      <p:pic>
        <p:nvPicPr>
          <p:cNvPr id="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5305" y="4794288"/>
            <a:ext cx="2886695" cy="16237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1958" y="2831146"/>
            <a:ext cx="3093842" cy="15106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55310" y="365125"/>
            <a:ext cx="2960490" cy="18171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838200" y="1825624"/>
            <a:ext cx="8801100" cy="5032375"/>
          </a:xfrm>
        </p:spPr>
        <p:txBody>
          <a:bodyPr>
            <a:normAutofit fontScale="92500" lnSpcReduction="10000"/>
          </a:bodyPr>
          <a:lstStyle/>
          <a:p>
            <a:r>
              <a:rPr lang="pt-BR" b="1" dirty="0"/>
              <a:t>Transporte</a:t>
            </a:r>
            <a:r>
              <a:rPr lang="pt-BR" dirty="0"/>
              <a:t>: veículos autônomos, predição do tráfego, etc.</a:t>
            </a:r>
          </a:p>
          <a:p>
            <a:r>
              <a:rPr lang="pt-BR" b="1" dirty="0"/>
              <a:t>Negócios</a:t>
            </a:r>
            <a:r>
              <a:rPr lang="pt-BR" dirty="0"/>
              <a:t>: recomendação </a:t>
            </a:r>
            <a:r>
              <a:rPr lang="pt-BR" dirty="0" smtClean="0"/>
              <a:t>de </a:t>
            </a:r>
            <a:r>
              <a:rPr lang="pt-BR" dirty="0"/>
              <a:t>produtos e conteúdos (e.g</a:t>
            </a:r>
            <a:r>
              <a:rPr lang="pt-BR" dirty="0" smtClean="0"/>
              <a:t>., amazon e </a:t>
            </a:r>
            <a:r>
              <a:rPr lang="pt-BR" dirty="0"/>
              <a:t>netflix), chatbots para atendimento ao cliente, etc.</a:t>
            </a:r>
          </a:p>
          <a:p>
            <a:r>
              <a:rPr lang="pt-BR" b="1" dirty="0"/>
              <a:t>Educação</a:t>
            </a:r>
            <a:r>
              <a:rPr lang="pt-BR" dirty="0"/>
              <a:t>: pontuação automatizada de fala em testes de Inglês, correção de provas, etc.</a:t>
            </a:r>
          </a:p>
          <a:p>
            <a:r>
              <a:rPr lang="pt-BR" b="1" dirty="0"/>
              <a:t>Clima</a:t>
            </a:r>
            <a:r>
              <a:rPr lang="pt-BR" dirty="0"/>
              <a:t>: previsão do tempo (temperatura, chuva, furacões, etc.).</a:t>
            </a:r>
          </a:p>
          <a:p>
            <a:r>
              <a:rPr lang="pt-BR" b="1" dirty="0"/>
              <a:t>Medicina</a:t>
            </a:r>
            <a:r>
              <a:rPr lang="pt-BR" dirty="0"/>
              <a:t>: detecção e/ou predição de doenças (câncer, Alzheimer, pneumonia, COVID-19, etc.), descoberta de novas drogas, etc.</a:t>
            </a:r>
          </a:p>
          <a:p>
            <a:r>
              <a:rPr lang="pt-BR" b="1" dirty="0"/>
              <a:t>Finanças</a:t>
            </a:r>
            <a:r>
              <a:rPr lang="pt-BR" dirty="0"/>
              <a:t>: detecção de fraudes com cartão de crédito, etc.</a:t>
            </a:r>
          </a:p>
          <a:p>
            <a:r>
              <a:rPr lang="pt-BR" b="1" dirty="0"/>
              <a:t>Tecnologia</a:t>
            </a:r>
            <a:r>
              <a:rPr lang="pt-BR" dirty="0"/>
              <a:t>: filtros </a:t>
            </a:r>
            <a:r>
              <a:rPr lang="pt-BR" dirty="0" smtClean="0"/>
              <a:t>anti-spam, </a:t>
            </a:r>
            <a:r>
              <a:rPr lang="pt-BR" dirty="0"/>
              <a:t>assistentes pessoais </a:t>
            </a:r>
            <a:r>
              <a:rPr lang="pt-BR" dirty="0" smtClean="0"/>
              <a:t>(</a:t>
            </a:r>
            <a:r>
              <a:rPr lang="pt-BR" dirty="0"/>
              <a:t>e.g., </a:t>
            </a:r>
            <a:r>
              <a:rPr lang="pt-BR" i="1" dirty="0"/>
              <a:t>Siri</a:t>
            </a:r>
            <a:r>
              <a:rPr lang="pt-BR" dirty="0"/>
              <a:t>, </a:t>
            </a:r>
            <a:r>
              <a:rPr lang="pt-BR" i="1" dirty="0"/>
              <a:t>Alexa</a:t>
            </a:r>
            <a:r>
              <a:rPr lang="pt-BR" dirty="0"/>
              <a:t>, etc.), tradutores em tempo-real</a:t>
            </a:r>
            <a:r>
              <a:rPr lang="pt-BR" dirty="0" smtClean="0"/>
              <a:t>.</a:t>
            </a:r>
            <a:endParaRPr lang="pt-BR" dirty="0"/>
          </a:p>
        </p:txBody>
      </p:sp>
    </p:spTree>
    <p:extLst>
      <p:ext uri="{BB962C8B-B14F-4D97-AF65-F5344CB8AC3E}">
        <p14:creationId xmlns:p14="http://schemas.microsoft.com/office/powerpoint/2010/main" val="341155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4E2DCF-FDA9-4ABD-8E85-844A20C70ACB}"/>
              </a:ext>
            </a:extLst>
          </p:cNvPr>
          <p:cNvSpPr>
            <a:spLocks noGrp="1"/>
          </p:cNvSpPr>
          <p:nvPr>
            <p:ph type="title"/>
          </p:nvPr>
        </p:nvSpPr>
        <p:spPr>
          <a:xfrm>
            <a:off x="838200" y="232554"/>
            <a:ext cx="10515600" cy="1027981"/>
          </a:xfrm>
        </p:spPr>
        <p:txBody>
          <a:bodyPr/>
          <a:lstStyle/>
          <a:p>
            <a:r>
              <a:rPr lang="pt-BR" dirty="0"/>
              <a:t>Por </a:t>
            </a:r>
            <a:r>
              <a:rPr lang="pt-BR" dirty="0" smtClean="0"/>
              <a:t>que </a:t>
            </a:r>
            <a:r>
              <a:rPr lang="pt-BR" dirty="0"/>
              <a:t>ML se tornou tão </a:t>
            </a:r>
            <a:r>
              <a:rPr lang="pt-BR" dirty="0" smtClean="0"/>
              <a:t>difundido?</a:t>
            </a:r>
            <a:endParaRPr lang="pt-BR" dirty="0"/>
          </a:p>
        </p:txBody>
      </p:sp>
      <p:sp>
        <p:nvSpPr>
          <p:cNvPr id="3" name="Espaço Reservado para Conteúdo 2">
            <a:extLst>
              <a:ext uri="{FF2B5EF4-FFF2-40B4-BE49-F238E27FC236}">
                <a16:creationId xmlns:a16="http://schemas.microsoft.com/office/drawing/2014/main" xmlns="" id="{D1E156CA-EDE6-4AAA-95E9-0EE6CEBF17AD}"/>
              </a:ext>
            </a:extLst>
          </p:cNvPr>
          <p:cNvSpPr>
            <a:spLocks noGrp="1"/>
          </p:cNvSpPr>
          <p:nvPr>
            <p:ph idx="1"/>
          </p:nvPr>
        </p:nvSpPr>
        <p:spPr>
          <a:xfrm>
            <a:off x="838199" y="1364775"/>
            <a:ext cx="11210925" cy="4735753"/>
          </a:xfrm>
        </p:spPr>
        <p:txBody>
          <a:bodyPr>
            <a:normAutofit fontScale="85000" lnSpcReduction="10000"/>
          </a:bodyPr>
          <a:lstStyle/>
          <a:p>
            <a:pPr marL="0" indent="0">
              <a:buNone/>
            </a:pPr>
            <a:r>
              <a:rPr lang="pt-BR" dirty="0" smtClean="0"/>
              <a:t>Alguns dos principais motivos são:</a:t>
            </a:r>
          </a:p>
          <a:p>
            <a:r>
              <a:rPr lang="pt-BR" dirty="0" smtClean="0"/>
              <a:t>Vivemos </a:t>
            </a:r>
            <a:r>
              <a:rPr lang="pt-BR" dirty="0"/>
              <a:t>na era da </a:t>
            </a:r>
            <a:r>
              <a:rPr lang="pt-BR" dirty="0" smtClean="0"/>
              <a:t>informação e, portanto, um </a:t>
            </a:r>
            <a:r>
              <a:rPr lang="pt-BR" dirty="0"/>
              <a:t>volume sem precedentes de dados (de tera a petabytes)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pois quanto </a:t>
            </a:r>
            <a:r>
              <a:rPr lang="pt-BR" dirty="0"/>
              <a:t>mais dados melhor será o aprendizado.</a:t>
            </a:r>
          </a:p>
          <a:p>
            <a:r>
              <a:rPr lang="pt-BR" dirty="0" smtClean="0"/>
              <a:t>Além disso, a extração de informações úteis a partir dos dados gerados por empresas vale ouro, pois têm grande potencial para aumentar seus lucros.</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estratégias de aprendizagem, e.g., </a:t>
            </a:r>
            <a:r>
              <a:rPr lang="pt-BR" i="1" dirty="0" smtClean="0"/>
              <a:t>deep-learning</a:t>
            </a:r>
            <a:r>
              <a:rPr lang="pt-BR" dirty="0" smtClean="0"/>
              <a:t>, </a:t>
            </a:r>
            <a:r>
              <a:rPr lang="pt-BR" i="1" dirty="0" smtClean="0"/>
              <a:t>deep</a:t>
            </a:r>
            <a:r>
              <a:rPr lang="pt-BR" dirty="0" smtClean="0"/>
              <a:t> </a:t>
            </a:r>
            <a:r>
              <a:rPr lang="pt-BR" i="1" dirty="0" smtClean="0"/>
              <a:t>reinforment-learning</a:t>
            </a:r>
            <a:r>
              <a:rPr lang="pt-BR" dirty="0" smtClean="0"/>
              <a:t>, etc.</a:t>
            </a:r>
            <a:endParaRPr lang="pt-BR" dirty="0"/>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885" y="571217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2457" y="6360413"/>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020" y="5801538"/>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54" y="6016587"/>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7418" y="5741551"/>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1808" y="5673296"/>
            <a:ext cx="1811064" cy="112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6367819" cy="4819875"/>
          </a:xfrm>
        </p:spPr>
        <p:txBody>
          <a:bodyPr>
            <a:normAutofit/>
          </a:bodyPr>
          <a:lstStyle/>
          <a:p>
            <a:pPr marL="0" indent="0" fontAlgn="base">
              <a:buNone/>
            </a:pPr>
            <a:r>
              <a:rPr lang="pt-BR" dirty="0" smtClean="0"/>
              <a:t>Dependendo do tipo de aprendizado realizado pelos algoritmos, eles podem ser agrupados da seguinte forma:</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6019" y="1445706"/>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394290" cy="5032375"/>
              </a:xfrm>
            </p:spPr>
            <p:txBody>
              <a:bodyPr>
                <a:normAutofit fontScale="92500" lnSpcReduction="10000"/>
              </a:bodyPr>
              <a:lstStyle/>
              <a:p>
                <a:pPr>
                  <a:spcBef>
                    <a:spcPts val="600"/>
                  </a:spcBef>
                </a:pPr>
                <a:r>
                  <a:rPr lang="pt-BR" dirty="0"/>
                  <a:t>No aprendizado supervisionado a máquina sabe o que aprender, ou seja, ela tem acesso às respostas esperadas.</a:t>
                </a:r>
              </a:p>
              <a:p>
                <a:pPr>
                  <a:spcBef>
                    <a:spcPts val="600"/>
                  </a:spcBef>
                </a:pPr>
                <a:r>
                  <a:rPr lang="pt-BR" dirty="0"/>
                  <a:t>Neste tipo de aprendizado, os dados ou exemplos de treinamento incluem 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que são a entrada do algoritmo de ML e as </a:t>
                </a:r>
                <a:r>
                  <a:rPr lang="pt-BR" b="1" i="1" dirty="0"/>
                  <a:t>respostas esperadas</a:t>
                </a:r>
                <a:r>
                  <a:rPr lang="pt-BR" dirty="0"/>
                  <a:t>, </a:t>
                </a:r>
                <a14:m>
                  <m:oMath xmlns:m="http://schemas.openxmlformats.org/officeDocument/2006/math">
                    <m:r>
                      <a:rPr lang="pt-BR" i="1">
                        <a:latin typeface="Cambria Math" panose="02040503050406030204" pitchFamily="18" charset="0"/>
                      </a:rPr>
                      <m:t>𝑦</m:t>
                    </m:r>
                  </m:oMath>
                </a14:m>
                <a:r>
                  <a:rPr lang="pt-BR" dirty="0"/>
                  <a:t>, para cada entrada, chamadas de </a:t>
                </a:r>
                <a:r>
                  <a:rPr lang="pt-BR" b="1" i="1" dirty="0"/>
                  <a:t>rótulos</a:t>
                </a:r>
                <a:r>
                  <a:rPr lang="pt-BR" dirty="0"/>
                  <a:t> (ou </a:t>
                </a:r>
                <a:r>
                  <a:rPr lang="pt-BR" i="1" dirty="0"/>
                  <a:t>labels</a:t>
                </a:r>
                <a:r>
                  <a:rPr lang="pt-BR" dirty="0"/>
                  <a:t>, do Inglês).</a:t>
                </a:r>
              </a:p>
              <a:p>
                <a:pPr>
                  <a:spcBef>
                    <a:spcPts val="600"/>
                  </a:spcBef>
                </a:pPr>
                <a:r>
                  <a:rPr lang="pt-BR" b="1" dirty="0" smtClean="0"/>
                  <a:t>Objetivo</a:t>
                </a:r>
                <a:r>
                  <a:rPr lang="pt-BR" dirty="0" smtClean="0"/>
                  <a:t>: </a:t>
                </a:r>
                <a:r>
                  <a:rPr lang="pt-BR" dirty="0"/>
                  <a:t>os modelos supervisionados de ML devem </a:t>
                </a:r>
                <a:r>
                  <a:rPr lang="pt-BR" b="1" i="1" dirty="0"/>
                  <a:t>aprender</a:t>
                </a:r>
                <a:r>
                  <a:rPr lang="pt-BR" dirty="0"/>
                  <a:t> 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394290" cy="5032375"/>
              </a:xfrm>
              <a:blipFill rotWithShape="0">
                <a:blip r:embed="rId3"/>
                <a:stretch>
                  <a:fillRect l="-1162" t="-2421" r="-871" b="-2663"/>
                </a:stretch>
              </a:blipFill>
            </p:spPr>
            <p:txBody>
              <a:bodyPr/>
              <a:lstStyle/>
              <a:p>
                <a:r>
                  <a:rPr lang="pt-BR">
                    <a:noFill/>
                  </a:rPr>
                  <a:t> </a:t>
                </a:r>
              </a:p>
            </p:txBody>
          </p:sp>
        </mc:Fallback>
      </mc:AlternateContent>
      <p:pic>
        <p:nvPicPr>
          <p:cNvPr id="4"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1257" y="4932290"/>
            <a:ext cx="3791416" cy="12128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chine Learning : Simple Linear Regression – Anirudh Sethi Blog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479" y="1948732"/>
            <a:ext cx="3111002" cy="212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3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a:xfrm>
            <a:off x="838200" y="365125"/>
            <a:ext cx="11189700"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957072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smtClean="0"/>
              <a:t>k </a:t>
            </a:r>
            <a:r>
              <a:rPr lang="pt-BR" dirty="0"/>
              <a:t>vizinhos mais próximos (</a:t>
            </a:r>
            <a:r>
              <a:rPr lang="pt-BR" i="1" dirty="0"/>
              <a:t>k-nearest neighbors</a:t>
            </a:r>
            <a:r>
              <a:rPr lang="pt-BR" dirty="0"/>
              <a:t> - k-NN</a:t>
            </a:r>
            <a:r>
              <a:rPr lang="pt-BR" dirty="0" smtClean="0"/>
              <a:t>).</a:t>
            </a:r>
          </a:p>
          <a:p>
            <a:r>
              <a:rPr lang="pt-BR" dirty="0"/>
              <a:t>Máquinas de Vetores de Suporte (</a:t>
            </a:r>
            <a:r>
              <a:rPr lang="pt-BR" i="1" dirty="0"/>
              <a:t>Support Vector Machines</a:t>
            </a:r>
            <a:r>
              <a:rPr lang="pt-BR" dirty="0"/>
              <a:t> - SVMs</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7680" y="1053491"/>
            <a:ext cx="3920220" cy="251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fontScale="92500" lnSpcReduction="1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(muitas vezes ocultos) presentes </a:t>
                </a:r>
                <a:r>
                  <a:rPr lang="pt-BR" dirty="0"/>
                  <a:t>nos dados de entrada sem a presença de rótulos.</a:t>
                </a:r>
              </a:p>
              <a:p>
                <a:r>
                  <a:rPr lang="pt-BR" b="1" dirty="0" smtClean="0"/>
                  <a:t>Objetivo</a:t>
                </a:r>
                <a:r>
                  <a:rPr lang="pt-BR" dirty="0" smtClean="0"/>
                  <a:t>: </a:t>
                </a:r>
                <a:r>
                  <a:rPr lang="pt-BR" dirty="0"/>
                  <a:t>o</a:t>
                </a:r>
                <a:r>
                  <a:rPr lang="pt-BR" dirty="0" smtClean="0"/>
                  <a:t>s modelos devem </a:t>
                </a:r>
                <a:r>
                  <a:rPr lang="pt-BR" b="1" i="1" dirty="0" smtClean="0"/>
                  <a:t>aprender/descobrir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 de </a:t>
                </a:r>
                <a:r>
                  <a:rPr lang="pt-BR" dirty="0"/>
                  <a:t>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5E0262E2-3A0F-4805-BCCB-6745237D1574}"/>
                  </a:ext>
                </a:extLst>
              </p:cNvPr>
              <p:cNvSpPr>
                <a:spLocks noGrp="1" noRot="1" noChangeAspect="1" noMove="1" noResize="1" noEditPoints="1" noAdjustHandles="1" noChangeArrowheads="1" noChangeShapeType="1" noTextEdit="1"/>
              </p:cNvSpPr>
              <p:nvPr>
                <p:ph idx="1"/>
              </p:nvPr>
            </p:nvSpPr>
            <p:spPr>
              <a:xfrm>
                <a:off x="838199" y="1634258"/>
                <a:ext cx="11238969" cy="3107681"/>
              </a:xfrm>
              <a:blipFill rotWithShape="0">
                <a:blip r:embed="rId3"/>
                <a:stretch>
                  <a:fillRect l="-813" t="-3922" r="-759" b="-2353"/>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a16="http://schemas.microsoft.com/office/drawing/2014/main" xmlns=""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xmlns=""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xmlns=""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xmlns=""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397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os exemplos em </a:t>
            </a:r>
            <a:r>
              <a:rPr lang="pt-BR" b="1" i="1" dirty="0"/>
              <a:t>k</a:t>
            </a:r>
            <a:r>
              <a:rPr lang="pt-BR" dirty="0"/>
              <a:t> </a:t>
            </a:r>
            <a:r>
              <a:rPr lang="pt-BR" dirty="0" smtClean="0"/>
              <a:t>clusters (ou grupos) </a:t>
            </a:r>
            <a:r>
              <a:rPr lang="pt-BR" dirty="0"/>
              <a:t>distintos com base </a:t>
            </a:r>
            <a:r>
              <a:rPr lang="pt-BR" dirty="0" smtClean="0"/>
              <a:t>em sua </a:t>
            </a:r>
            <a:r>
              <a:rPr lang="pt-BR" dirty="0"/>
              <a:t>distância </a:t>
            </a:r>
            <a:r>
              <a:rPr lang="pt-BR" dirty="0" smtClean="0"/>
              <a:t>até os centroides dos clusters.</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838199" y="1825624"/>
            <a:ext cx="10959353" cy="4682751"/>
          </a:xfrm>
        </p:spPr>
        <p:txBody>
          <a:bodyPr>
            <a:normAutofit/>
          </a:bodyPr>
          <a:lstStyle/>
          <a:p>
            <a:r>
              <a:rPr lang="pt-BR" dirty="0"/>
              <a:t>Neste tipo de aprendizado, as máquinas </a:t>
            </a:r>
            <a:r>
              <a:rPr lang="pt-BR" dirty="0" smtClean="0"/>
              <a:t>têm </a:t>
            </a:r>
            <a:r>
              <a:rPr lang="pt-BR" dirty="0"/>
              <a:t>acesso a exemplos com e sem rótulos.</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dados rotulados é muito demorado, caro ou complexo.</a:t>
            </a:r>
          </a:p>
          <a:p>
            <a:r>
              <a:rPr lang="pt-BR" dirty="0"/>
              <a:t>Algoritmos de aprendizagem semi-supervisionada são o resultado da combinação de algoritmos supervisionados e não-supervisionados.</a:t>
            </a:r>
          </a:p>
          <a:p>
            <a:r>
              <a:rPr lang="pt-BR" dirty="0"/>
              <a:t>Uma maneira de realizar aprendizado semi-supervisionado é </a:t>
            </a:r>
            <a:r>
              <a:rPr lang="pt-BR" dirty="0" smtClean="0"/>
              <a:t>combinar, por exemplo, </a:t>
            </a:r>
            <a:r>
              <a:rPr lang="pt-BR" dirty="0"/>
              <a:t>algoritmos de </a:t>
            </a:r>
            <a:r>
              <a:rPr lang="pt-BR" b="1" i="1" dirty="0"/>
              <a:t>clustering</a:t>
            </a:r>
            <a:r>
              <a:rPr lang="pt-BR" dirty="0"/>
              <a:t> e </a:t>
            </a:r>
            <a:r>
              <a:rPr lang="pt-BR" b="1" i="1" dirty="0"/>
              <a:t>classificação</a:t>
            </a:r>
            <a:r>
              <a:rPr lang="pt-BR" dirty="0"/>
              <a:t>.</a:t>
            </a:r>
            <a:endParaRPr lang="pt-BR" b="1" i="1" dirty="0"/>
          </a:p>
        </p:txBody>
      </p:sp>
    </p:spTree>
    <p:extLst>
      <p:ext uri="{BB962C8B-B14F-4D97-AF65-F5344CB8AC3E}">
        <p14:creationId xmlns:p14="http://schemas.microsoft.com/office/powerpoint/2010/main" val="3458181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smtClean="0"/>
              <a:t>Introdução</a:t>
            </a:r>
            <a:r>
              <a:rPr lang="pt-BR" dirty="0" smtClean="0"/>
              <a:t> ao aprendizado de máquina.</a:t>
            </a:r>
          </a:p>
          <a:p>
            <a:r>
              <a:rPr lang="pt-BR" dirty="0" smtClean="0"/>
              <a:t>Curso introdutório onde veremos os </a:t>
            </a:r>
            <a:r>
              <a:rPr lang="pt-BR" b="1" i="1" dirty="0" smtClean="0"/>
              <a:t>conceitos básicos </a:t>
            </a:r>
            <a:r>
              <a:rPr lang="pt-BR" dirty="0" smtClean="0"/>
              <a:t>de funcionamento de alguns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a:t>O curso será dividido em duas partes: T319 e T320</a:t>
            </a:r>
            <a:r>
              <a:rPr lang="pt-BR" dirty="0" smtClean="0"/>
              <a:t>.</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a:t>
            </a:r>
            <a:r>
              <a:rPr lang="pt-BR" dirty="0" smtClean="0"/>
              <a:t>introduzidos.</a:t>
            </a:r>
            <a:endParaRPr lang="pt-BR" dirty="0"/>
          </a:p>
          <a:p>
            <a:pPr lvl="1">
              <a:buFont typeface="Wingdings" panose="05000000000000000000" pitchFamily="2" charset="2"/>
              <a:buChar char="§"/>
            </a:pPr>
            <a:r>
              <a:rPr lang="pt-BR" dirty="0" smtClean="0"/>
              <a:t>Quizzes </a:t>
            </a:r>
            <a:r>
              <a:rPr lang="pt-BR" dirty="0"/>
              <a:t>e exercícios envolvendo o uso dos algoritmos discutidos. </a:t>
            </a:r>
            <a:endParaRPr lang="pt-BR" dirty="0" smtClean="0"/>
          </a:p>
          <a:p>
            <a:r>
              <a:rPr lang="pt-BR" dirty="0" smtClean="0"/>
              <a:t>Não nós aprofundaremos nos conceitos matemáticos envolvidos.</a:t>
            </a:r>
          </a:p>
          <a:p>
            <a:r>
              <a:rPr lang="pt-BR" dirty="0" smtClean="0"/>
              <a:t>Porém, precisamos conhecer Python e alguns conceitos de cálculo,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838200" y="1825624"/>
            <a:ext cx="11140440" cy="2807995"/>
          </a:xfrm>
        </p:spPr>
        <p:txBody>
          <a:bodyPr>
            <a:normAutofit fontScale="92500" lnSpcReduction="10000"/>
          </a:bodyPr>
          <a:lstStyle/>
          <a:p>
            <a:r>
              <a:rPr lang="pt-BR" b="1" dirty="0"/>
              <a:t>Exemplo</a:t>
            </a:r>
            <a:r>
              <a:rPr lang="pt-BR" dirty="0"/>
              <a:t>: Como </a:t>
            </a:r>
            <a:r>
              <a:rPr lang="pt-BR" b="1" i="1" dirty="0"/>
              <a:t>classificaríamos</a:t>
            </a:r>
            <a:r>
              <a:rPr lang="pt-BR" dirty="0"/>
              <a:t> milhões de textos </a:t>
            </a:r>
            <a:r>
              <a:rPr lang="pt-BR" b="1" i="1" dirty="0"/>
              <a:t>não-rotulados</a:t>
            </a:r>
            <a:r>
              <a:rPr lang="pt-BR" dirty="0"/>
              <a:t> da internet em categorias como economia, esportes, política, entretenimento, etc.?</a:t>
            </a:r>
          </a:p>
          <a:p>
            <a:r>
              <a:rPr lang="pt-BR" dirty="0" smtClean="0"/>
              <a:t>Poderíamos usar </a:t>
            </a:r>
            <a:r>
              <a:rPr lang="pt-BR" b="1" i="1" dirty="0" smtClean="0"/>
              <a:t>clustering</a:t>
            </a:r>
            <a:r>
              <a:rPr lang="pt-BR" dirty="0" smtClean="0"/>
              <a:t> para agrupar </a:t>
            </a:r>
            <a:r>
              <a:rPr lang="pt-BR" dirty="0"/>
              <a:t>a quantidade massiva de textos e </a:t>
            </a:r>
            <a:r>
              <a:rPr lang="pt-BR" dirty="0" smtClean="0"/>
              <a:t>usar </a:t>
            </a:r>
            <a:r>
              <a:rPr lang="pt-BR" dirty="0"/>
              <a:t>apenas os exemplos mais representativos de cada </a:t>
            </a:r>
            <a:r>
              <a:rPr lang="pt-BR" b="1" i="1" dirty="0"/>
              <a:t>cluster</a:t>
            </a:r>
            <a:r>
              <a:rPr lang="pt-BR" dirty="0"/>
              <a:t> (quantidade bem menor de textos) para </a:t>
            </a:r>
            <a:r>
              <a:rPr lang="pt-BR" b="1" i="1" dirty="0" smtClean="0"/>
              <a:t>rotular manualmente</a:t>
            </a:r>
            <a:r>
              <a:rPr lang="pt-BR" dirty="0" smtClean="0"/>
              <a:t>. </a:t>
            </a:r>
            <a:endParaRPr lang="pt-BR" dirty="0"/>
          </a:p>
          <a:p>
            <a:r>
              <a:rPr lang="pt-BR" dirty="0"/>
              <a:t>Esses </a:t>
            </a:r>
            <a:r>
              <a:rPr lang="pt-BR" b="1" i="1" dirty="0"/>
              <a:t>exemplos rotulados </a:t>
            </a:r>
            <a:r>
              <a:rPr lang="pt-BR" dirty="0"/>
              <a:t>são usados para treinar um </a:t>
            </a:r>
            <a:r>
              <a:rPr lang="pt-BR" b="1" i="1" dirty="0"/>
              <a:t>classificador</a:t>
            </a:r>
            <a:r>
              <a:rPr lang="pt-BR" dirty="0"/>
              <a:t>. </a:t>
            </a:r>
          </a:p>
          <a:p>
            <a:r>
              <a:rPr lang="pt-BR" dirty="0" smtClean="0"/>
              <a:t>Após o treinamento, </a:t>
            </a:r>
            <a:r>
              <a:rPr lang="pt-BR" dirty="0"/>
              <a:t>o </a:t>
            </a:r>
            <a:r>
              <a:rPr lang="pt-BR" b="1" i="1" dirty="0"/>
              <a:t>classificador</a:t>
            </a:r>
            <a:r>
              <a:rPr lang="pt-BR" dirty="0"/>
              <a:t> classifica automaticamente todos os textos</a:t>
            </a:r>
            <a:r>
              <a:rPr lang="pt-BR" dirty="0" smtClean="0"/>
              <a:t>.</a:t>
            </a:r>
            <a:endParaRPr lang="nl-B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685" y="4633620"/>
            <a:ext cx="8619470" cy="2224380"/>
          </a:xfrm>
          <a:prstGeom prst="rect">
            <a:avLst/>
          </a:prstGeom>
        </p:spPr>
      </p:pic>
    </p:spTree>
    <p:extLst>
      <p:ext uri="{BB962C8B-B14F-4D97-AF65-F5344CB8AC3E}">
        <p14:creationId xmlns:p14="http://schemas.microsoft.com/office/powerpoint/2010/main" val="3987646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xmlns="" xmlns:a14="http://schemas.microsoft.com/office/drawing/2010/main" xmlns:mc="http://schemas.openxmlformats.org/markup-compatibility/2006" id="{071E0B55-13FE-4ADE-80F7-AFEDEF27C875}"/>
              </a:ext>
            </a:extLst>
          </p:cNvPr>
          <p:cNvSpPr>
            <a:spLocks noGrp="1"/>
          </p:cNvSpPr>
          <p:nvPr>
            <p:ph idx="1"/>
          </p:nvPr>
        </p:nvSpPr>
        <p:spPr>
          <a:xfrm>
            <a:off x="838199" y="1856934"/>
            <a:ext cx="11049529" cy="5001065"/>
          </a:xfrm>
        </p:spPr>
        <p:txBody>
          <a:bodyPr>
            <a:normAutofit fontScale="92500" lnSpcReduction="20000"/>
          </a:bodyPr>
          <a:lstStyle/>
          <a:p>
            <a:r>
              <a:rPr lang="pt-BR" dirty="0"/>
              <a:t>Abordagem totalmente diferente das anteriores pois </a:t>
            </a:r>
            <a:r>
              <a:rPr lang="pt-BR" b="1" i="1" dirty="0"/>
              <a:t>não temos exemplos de treinamento</a:t>
            </a:r>
            <a:r>
              <a:rPr lang="pt-BR" dirty="0"/>
              <a:t>, sejam eles rotulados ou não.</a:t>
            </a:r>
          </a:p>
          <a:p>
            <a:pPr marL="171450" indent="-171450"/>
            <a:r>
              <a:rPr lang="pt-BR" dirty="0"/>
              <a:t>O algoritmo de </a:t>
            </a:r>
            <a:r>
              <a:rPr lang="pt-BR" dirty="0" smtClean="0"/>
              <a:t>aprendizado </a:t>
            </a:r>
            <a:r>
              <a:rPr lang="pt-BR" dirty="0"/>
              <a:t>por reforço, chamado de </a:t>
            </a:r>
            <a:r>
              <a:rPr lang="pt-BR" b="1" i="1" dirty="0"/>
              <a:t>agente</a:t>
            </a:r>
            <a:r>
              <a:rPr lang="pt-BR" dirty="0"/>
              <a:t> nesse contexto, aprende como se comportar em um </a:t>
            </a:r>
            <a:r>
              <a:rPr lang="pt-BR" b="1" i="1" dirty="0"/>
              <a:t>ambiente</a:t>
            </a:r>
            <a:r>
              <a:rPr lang="pt-BR" dirty="0"/>
              <a:t> através de interações do tipo </a:t>
            </a:r>
            <a:r>
              <a:rPr lang="pt-BR" b="1" i="1" dirty="0"/>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em que está inserido, seleciona e executa </a:t>
            </a:r>
            <a:r>
              <a:rPr lang="pt-BR" b="1" i="1" dirty="0"/>
              <a:t>ações </a:t>
            </a:r>
            <a:r>
              <a:rPr lang="pt-BR" dirty="0"/>
              <a:t>e recebe uma </a:t>
            </a:r>
            <a:r>
              <a:rPr lang="pt-BR" b="1" i="1" dirty="0"/>
              <a:t>recompensa </a:t>
            </a:r>
            <a:r>
              <a:rPr lang="pt-BR" dirty="0"/>
              <a:t>(ou </a:t>
            </a:r>
            <a:r>
              <a:rPr lang="pt-BR" b="1" i="1" dirty="0"/>
              <a:t>reforço</a:t>
            </a:r>
            <a:r>
              <a:rPr lang="pt-BR" dirty="0"/>
              <a:t>) em consequência das </a:t>
            </a:r>
            <a:r>
              <a:rPr lang="pt-BR" b="1" i="1" dirty="0"/>
              <a:t>ações</a:t>
            </a:r>
            <a:r>
              <a:rPr lang="pt-BR" dirty="0"/>
              <a:t> tomadas.</a:t>
            </a:r>
          </a:p>
          <a:p>
            <a:r>
              <a:rPr lang="pt-BR" dirty="0"/>
              <a:t>Seguindo estes passos, o agente deve aprender por si só qual a melhor </a:t>
            </a:r>
            <a:r>
              <a:rPr lang="pt-BR" b="1" i="1" dirty="0"/>
              <a:t>estratégia</a:t>
            </a:r>
            <a:r>
              <a:rPr lang="pt-BR" dirty="0"/>
              <a:t>, chamada de </a:t>
            </a:r>
            <a:r>
              <a:rPr lang="pt-BR" b="1" i="1" dirty="0"/>
              <a:t>política</a:t>
            </a:r>
            <a:r>
              <a:rPr lang="pt-BR" dirty="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situação, ou seja, </a:t>
            </a:r>
            <a:r>
              <a:rPr lang="pt-BR" dirty="0" smtClean="0"/>
              <a:t>em um </a:t>
            </a:r>
            <a:r>
              <a:rPr lang="pt-BR" b="1" i="1" dirty="0"/>
              <a:t>estado</a:t>
            </a:r>
            <a:r>
              <a:rPr lang="pt-BR" dirty="0"/>
              <a:t> do </a:t>
            </a:r>
            <a:r>
              <a:rPr lang="pt-BR" b="1" i="1" dirty="0"/>
              <a:t>ambiente</a:t>
            </a:r>
            <a:r>
              <a:rPr lang="pt-BR" dirty="0"/>
              <a:t>.</a:t>
            </a:r>
          </a:p>
          <a:p>
            <a:r>
              <a:rPr lang="pt-BR" dirty="0" smtClean="0"/>
              <a:t>Portanto, a </a:t>
            </a:r>
            <a:r>
              <a:rPr lang="pt-BR" b="1" i="1" dirty="0" smtClean="0"/>
              <a:t>política</a:t>
            </a:r>
            <a:r>
              <a:rPr lang="pt-BR" dirty="0" smtClean="0"/>
              <a:t> </a:t>
            </a:r>
            <a:r>
              <a:rPr lang="pt-BR" dirty="0"/>
              <a:t>é uma </a:t>
            </a:r>
            <a:r>
              <a:rPr lang="pt-BR" b="1" i="1" dirty="0"/>
              <a:t>função</a:t>
            </a:r>
            <a:r>
              <a:rPr lang="pt-BR" dirty="0"/>
              <a:t> 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tomar.</a:t>
            </a:r>
          </a:p>
        </p:txBody>
      </p:sp>
      <p:pic>
        <p:nvPicPr>
          <p:cNvPr id="5" name="Picture 4"/>
          <p:cNvPicPr>
            <a:picLocks noChangeAspect="1"/>
          </p:cNvPicPr>
          <p:nvPr/>
        </p:nvPicPr>
        <p:blipFill rotWithShape="1">
          <a:blip r:embed="rId3"/>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4">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1245646" cy="3395304"/>
          </a:xfrm>
        </p:spPr>
        <p:txBody>
          <a:bodyPr>
            <a:normAutofit fontScale="92500" lnSpcReduction="10000"/>
          </a:bodyPr>
          <a:lstStyle/>
          <a:p>
            <a:r>
              <a:rPr lang="pt-BR" b="1"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b="1" i="1" dirty="0" smtClean="0"/>
              <a:t>Q</a:t>
            </a:r>
            <a:r>
              <a:rPr lang="pt-BR" i="1" dirty="0" smtClean="0"/>
              <a:t>,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pPr lvl="1"/>
            <a:r>
              <a:rPr lang="pt-BR" dirty="0" smtClean="0"/>
              <a:t>É impraticável se encontrar uma</a:t>
            </a:r>
            <a:r>
              <a:rPr lang="pt-BR" b="1" i="1" dirty="0" smtClean="0"/>
              <a:t> política </a:t>
            </a:r>
            <a:r>
              <a:rPr lang="pt-BR" dirty="0" smtClean="0"/>
              <a:t>quando número de </a:t>
            </a:r>
            <a:r>
              <a:rPr lang="pt-BR" b="1" i="1" dirty="0" smtClean="0"/>
              <a:t>estados</a:t>
            </a:r>
            <a:r>
              <a:rPr lang="pt-BR" dirty="0" smtClean="0"/>
              <a:t> e </a:t>
            </a:r>
            <a:r>
              <a:rPr lang="pt-BR" b="1" i="1" dirty="0" smtClean="0"/>
              <a:t>ações</a:t>
            </a:r>
            <a:r>
              <a:rPr lang="pt-BR" dirty="0" smtClean="0"/>
              <a:t> é grande.</a:t>
            </a:r>
            <a:endParaRPr lang="pt-BR" dirty="0" smtClean="0"/>
          </a:p>
          <a:p>
            <a:r>
              <a:rPr lang="pt-BR" b="1" dirty="0" smtClean="0"/>
              <a:t>Deep</a:t>
            </a:r>
            <a:r>
              <a:rPr lang="pt-BR" b="1" dirty="0"/>
              <a:t> </a:t>
            </a:r>
            <a:r>
              <a:rPr lang="pt-BR" b="1" dirty="0" smtClean="0"/>
              <a:t>Q-Learning</a:t>
            </a:r>
          </a:p>
          <a:p>
            <a:pPr lvl="1"/>
            <a:r>
              <a:rPr lang="pt-BR" dirty="0" smtClean="0"/>
              <a:t>Junção de Deep Learning + Q-Learning. </a:t>
            </a:r>
          </a:p>
          <a:p>
            <a:pPr lvl="1"/>
            <a:r>
              <a:rPr lang="pt-BR" dirty="0" smtClean="0"/>
              <a:t>Redes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a:t>
            </a:r>
            <a:r>
              <a:rPr lang="pt-BR" b="1" i="1" dirty="0" smtClean="0"/>
              <a:t>função</a:t>
            </a:r>
            <a:r>
              <a:rPr lang="pt-BR" dirty="0" smtClean="0"/>
              <a:t>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669161" y="5167633"/>
            <a:ext cx="3497818" cy="1626645"/>
          </a:xfrm>
          <a:prstGeom prst="rect">
            <a:avLst/>
          </a:prstGeom>
        </p:spPr>
      </p:pic>
      <p:pic>
        <p:nvPicPr>
          <p:cNvPr id="5" name="Picture 4"/>
          <p:cNvPicPr>
            <a:picLocks noChangeAspect="1"/>
          </p:cNvPicPr>
          <p:nvPr/>
        </p:nvPicPr>
        <p:blipFill>
          <a:blip r:embed="rId4"/>
          <a:stretch>
            <a:fillRect/>
          </a:stretch>
        </p:blipFill>
        <p:spPr>
          <a:xfrm>
            <a:off x="1494503" y="5169556"/>
            <a:ext cx="4037617" cy="1656459"/>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a:bodyPr>
          <a:lstStyle/>
          <a:p>
            <a:pPr algn="just"/>
            <a:r>
              <a:rPr lang="pt-BR" dirty="0" smtClean="0"/>
              <a:t>Uma </a:t>
            </a:r>
            <a:r>
              <a:rPr lang="pt-BR" b="1" i="1" dirty="0" smtClean="0"/>
              <a:t>metaheurística</a:t>
            </a:r>
            <a:r>
              <a:rPr lang="pt-BR" dirty="0" smtClean="0"/>
              <a:t> </a:t>
            </a:r>
            <a:r>
              <a:rPr lang="pt-BR" dirty="0"/>
              <a:t>é um </a:t>
            </a:r>
            <a:r>
              <a:rPr lang="pt-BR" dirty="0" smtClean="0"/>
              <a:t>método </a:t>
            </a:r>
            <a:r>
              <a:rPr lang="pt-BR" b="1" i="1" dirty="0" smtClean="0"/>
              <a:t>heurístico</a:t>
            </a:r>
            <a:r>
              <a:rPr lang="pt-BR" dirty="0" smtClean="0"/>
              <a:t> usado para </a:t>
            </a:r>
            <a:r>
              <a:rPr lang="pt-BR" dirty="0"/>
              <a:t>resolver de forma </a:t>
            </a:r>
            <a:r>
              <a:rPr lang="pt-BR" b="1" i="1" dirty="0"/>
              <a:t>genérica</a:t>
            </a:r>
            <a:r>
              <a:rPr lang="pt-BR" dirty="0"/>
              <a:t> problemas de </a:t>
            </a:r>
            <a:r>
              <a:rPr lang="pt-BR" dirty="0" smtClean="0"/>
              <a:t>otimização.</a:t>
            </a:r>
          </a:p>
          <a:p>
            <a:pPr lvl="1" algn="just">
              <a:buFont typeface="Wingdings" panose="05000000000000000000" pitchFamily="2" charset="2"/>
              <a:buChar char="§"/>
            </a:pPr>
            <a:r>
              <a:rPr lang="pt-BR" b="1" i="1" dirty="0"/>
              <a:t>Heurística</a:t>
            </a:r>
            <a:r>
              <a:rPr lang="pt-BR" dirty="0"/>
              <a:t> é um método ou processo criado com o objetivo de encontrar soluções, </a:t>
            </a:r>
            <a:r>
              <a:rPr lang="pt-BR" dirty="0" smtClean="0"/>
              <a:t>de </a:t>
            </a:r>
            <a:r>
              <a:rPr lang="pt-BR" b="1" i="1" dirty="0" smtClean="0"/>
              <a:t>forma </a:t>
            </a:r>
            <a:r>
              <a:rPr lang="pt-BR" b="1" i="1" dirty="0" smtClean="0"/>
              <a:t>rápida</a:t>
            </a:r>
            <a:r>
              <a:rPr lang="pt-BR" dirty="0" smtClean="0"/>
              <a:t>, mas </a:t>
            </a:r>
            <a:r>
              <a:rPr lang="pt-BR" dirty="0" smtClean="0"/>
              <a:t>muitas </a:t>
            </a:r>
            <a:r>
              <a:rPr lang="pt-BR" dirty="0"/>
              <a:t>vezes </a:t>
            </a:r>
            <a:r>
              <a:rPr lang="pt-BR" b="1" i="1" dirty="0"/>
              <a:t>sub-ótimas</a:t>
            </a:r>
            <a:r>
              <a:rPr lang="pt-BR" dirty="0"/>
              <a:t>, para </a:t>
            </a:r>
            <a:r>
              <a:rPr lang="pt-BR" dirty="0" smtClean="0"/>
              <a:t>problemas complexos.</a:t>
            </a:r>
          </a:p>
          <a:p>
            <a:pPr algn="just"/>
            <a:r>
              <a:rPr lang="pt-BR" b="1" i="1" dirty="0" smtClean="0"/>
              <a:t>Metaheurísticas</a:t>
            </a:r>
            <a:r>
              <a:rPr lang="pt-BR" dirty="0" smtClean="0"/>
              <a:t> </a:t>
            </a:r>
            <a:r>
              <a:rPr lang="pt-BR" dirty="0"/>
              <a:t>são geralmente aplicadas a problemas para os quais não se conhece </a:t>
            </a:r>
            <a:r>
              <a:rPr lang="pt-BR" dirty="0" smtClean="0"/>
              <a:t>um algoritmo </a:t>
            </a:r>
            <a:r>
              <a:rPr lang="pt-BR" dirty="0" smtClean="0"/>
              <a:t>eficiente ou não se tem uma solução conhecida.</a:t>
            </a:r>
            <a:endParaRPr lang="pt-BR" dirty="0" smtClean="0"/>
          </a:p>
          <a:p>
            <a:pPr algn="just"/>
            <a:r>
              <a:rPr lang="pt-BR" dirty="0" smtClean="0"/>
              <a:t>Características das metaheurísticas:</a:t>
            </a:r>
          </a:p>
          <a:p>
            <a:pPr lvl="1" algn="just">
              <a:buFont typeface="Wingdings" panose="05000000000000000000" pitchFamily="2" charset="2"/>
              <a:buChar char="§"/>
            </a:pPr>
            <a:r>
              <a:rPr lang="pt-BR" dirty="0" smtClean="0"/>
              <a:t>não </a:t>
            </a:r>
            <a:r>
              <a:rPr lang="pt-BR" dirty="0"/>
              <a:t>garantem que uma solução globalmente ótima </a:t>
            </a:r>
            <a:r>
              <a:rPr lang="pt-BR" dirty="0" smtClean="0"/>
              <a:t>seja encontrada, mas </a:t>
            </a:r>
            <a:r>
              <a:rPr lang="pt-BR" dirty="0"/>
              <a:t>podem encontrar </a:t>
            </a:r>
            <a:r>
              <a:rPr lang="pt-BR" dirty="0" smtClean="0"/>
              <a:t>uma solução </a:t>
            </a:r>
            <a:r>
              <a:rPr lang="pt-BR" dirty="0"/>
              <a:t>suficientemente </a:t>
            </a:r>
            <a:r>
              <a:rPr lang="pt-BR" dirty="0" smtClean="0"/>
              <a:t>boa (sub-ótima).</a:t>
            </a:r>
            <a:endParaRPr lang="pt-BR" dirty="0" smtClean="0"/>
          </a:p>
          <a:p>
            <a:pPr lvl="1" algn="just">
              <a:buFont typeface="Wingdings" panose="05000000000000000000" pitchFamily="2" charset="2"/>
              <a:buChar char="§"/>
            </a:pPr>
            <a:r>
              <a:rPr lang="pt-BR" dirty="0" smtClean="0"/>
              <a:t>são </a:t>
            </a:r>
            <a:r>
              <a:rPr lang="pt-BR" dirty="0"/>
              <a:t>estratégias que orientam o processo de </a:t>
            </a:r>
            <a:r>
              <a:rPr lang="pt-BR" dirty="0" smtClean="0"/>
              <a:t>busca através do espaço de soluções.</a:t>
            </a:r>
            <a:endParaRPr lang="pt-BR" dirty="0" smtClean="0"/>
          </a:p>
          <a:p>
            <a:pPr lvl="1" algn="just">
              <a:buFont typeface="Wingdings" panose="05000000000000000000" pitchFamily="2" charset="2"/>
              <a:buChar char="§"/>
            </a:pPr>
            <a:r>
              <a:rPr lang="pt-BR" dirty="0"/>
              <a:t>não são específicas do </a:t>
            </a:r>
            <a:r>
              <a:rPr lang="pt-BR" dirty="0" smtClean="0"/>
              <a:t>problema, ou seja, são genéricas.</a:t>
            </a:r>
          </a:p>
          <a:p>
            <a:pPr lvl="1" algn="just">
              <a:buFont typeface="Wingdings" panose="05000000000000000000" pitchFamily="2" charset="2"/>
              <a:buChar char="§"/>
            </a:pPr>
            <a:r>
              <a:rPr lang="pt-BR" dirty="0"/>
              <a:t>f</a:t>
            </a:r>
            <a:r>
              <a:rPr lang="pt-BR" dirty="0" smtClean="0"/>
              <a:t>uncionam bem mesmo </a:t>
            </a:r>
            <a:r>
              <a:rPr lang="pt-BR" dirty="0"/>
              <a:t>com capacidade de computação </a:t>
            </a:r>
            <a:r>
              <a:rPr lang="pt-BR" dirty="0" smtClean="0"/>
              <a:t>limitada.</a:t>
            </a:r>
            <a:endParaRPr lang="pt-BR" dirty="0"/>
          </a:p>
        </p:txBody>
      </p:sp>
    </p:spTree>
    <p:extLst>
      <p:ext uri="{BB962C8B-B14F-4D97-AF65-F5344CB8AC3E}">
        <p14:creationId xmlns:p14="http://schemas.microsoft.com/office/powerpoint/2010/main" val="14576761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199" y="1690687"/>
            <a:ext cx="11245645" cy="2495299"/>
          </a:xfrm>
        </p:spPr>
        <p:txBody>
          <a:bodyPr>
            <a:normAutofit fontScale="92500" lnSpcReduction="10000"/>
          </a:bodyPr>
          <a:lstStyle/>
          <a:p>
            <a:r>
              <a:rPr lang="pt-BR" dirty="0" smtClean="0"/>
              <a:t>Algoritmo Genético (</a:t>
            </a:r>
            <a:r>
              <a:rPr lang="pt-BR" i="1" dirty="0" smtClean="0"/>
              <a:t>Genetic Algorithm</a:t>
            </a:r>
            <a:r>
              <a:rPr lang="pt-BR" dirty="0" smtClean="0"/>
              <a:t> - GA).</a:t>
            </a:r>
          </a:p>
          <a:p>
            <a:pPr lvl="1">
              <a:buFont typeface="Wingdings" panose="05000000000000000000" pitchFamily="2" charset="2"/>
              <a:buChar char="§"/>
            </a:pPr>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buFont typeface="Wingdings" panose="05000000000000000000" pitchFamily="2" charset="2"/>
              <a:buChar char="§"/>
            </a:pPr>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buFont typeface="Wingdings" panose="05000000000000000000" pitchFamily="2" charset="2"/>
              <a:buChar char="§"/>
            </a:pPr>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3"/>
          <a:stretch>
            <a:fillRect/>
          </a:stretch>
        </p:blipFill>
        <p:spPr>
          <a:xfrm>
            <a:off x="7747990" y="4230912"/>
            <a:ext cx="4040505" cy="23310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080" y="4028192"/>
            <a:ext cx="2404558" cy="2755472"/>
          </a:xfrm>
          <a:prstGeom prst="rect">
            <a:avLst/>
          </a:prstGeom>
        </p:spPr>
      </p:pic>
      <p:pic>
        <p:nvPicPr>
          <p:cNvPr id="1026" name="Picture 2" descr="Image result for particle swarm optimiz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9588" y="3998696"/>
            <a:ext cx="4006911" cy="2829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com relação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4"/>
            <a:ext cx="10976811" cy="5032375"/>
          </a:xfrm>
        </p:spPr>
        <p:txBody>
          <a:bodyPr/>
          <a:lstStyle/>
          <a:p>
            <a:r>
              <a:rPr lang="pt-BR" dirty="0" smtClean="0"/>
              <a:t>Neste tipo de treinamento, o algoritmo </a:t>
            </a:r>
            <a:r>
              <a:rPr lang="pt-BR" b="1" i="1" dirty="0" smtClean="0"/>
              <a:t>aprende incrementalmente</a:t>
            </a:r>
            <a:r>
              <a:rPr lang="pt-BR" dirty="0" smtClean="0"/>
              <a:t>: </a:t>
            </a:r>
          </a:p>
          <a:p>
            <a:pPr lvl="1">
              <a:buFont typeface="Wingdings" panose="05000000000000000000" pitchFamily="2" charset="2"/>
              <a:buChar char="§"/>
            </a:pPr>
            <a:r>
              <a:rPr lang="pt-BR" dirty="0" smtClean="0"/>
              <a:t>Os exemplos de treinamento são apresentados </a:t>
            </a:r>
            <a:r>
              <a:rPr lang="pt-BR" b="1" i="1" dirty="0" smtClean="0"/>
              <a:t>sequencialmente um-a-um </a:t>
            </a:r>
            <a:r>
              <a:rPr lang="pt-BR" dirty="0" smtClean="0"/>
              <a:t>ou em </a:t>
            </a:r>
            <a:r>
              <a:rPr lang="pt-BR" b="1" i="1" dirty="0" smtClean="0"/>
              <a:t>pequenos grupos </a:t>
            </a:r>
            <a:r>
              <a:rPr lang="pt-BR" dirty="0" smtClean="0"/>
              <a:t>chamados de </a:t>
            </a:r>
            <a:r>
              <a:rPr lang="pt-BR" b="1" i="1" dirty="0" smtClean="0"/>
              <a:t>mini-batches</a:t>
            </a:r>
            <a:r>
              <a:rPr lang="pt-BR" dirty="0" smtClean="0"/>
              <a:t>.</a:t>
            </a:r>
            <a:endParaRPr lang="pt-BR" dirty="0" smtClean="0"/>
          </a:p>
          <a:p>
            <a:r>
              <a:rPr lang="pt-BR" dirty="0" smtClean="0"/>
              <a:t>Cada </a:t>
            </a:r>
            <a:r>
              <a:rPr lang="pt-BR" b="1" i="1" dirty="0" smtClean="0"/>
              <a:t>iteração de treinamento </a:t>
            </a:r>
            <a:r>
              <a:rPr lang="pt-BR" b="1" i="1" dirty="0"/>
              <a:t>é </a:t>
            </a:r>
            <a:r>
              <a:rPr lang="pt-BR" b="1" i="1" dirty="0" smtClean="0"/>
              <a:t>rápida </a:t>
            </a:r>
            <a:r>
              <a:rPr lang="pt-BR" dirty="0" smtClean="0"/>
              <a:t>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a:t>
            </a:r>
            <a:r>
              <a:rPr lang="pt-BR" b="1" i="1" dirty="0" smtClean="0"/>
              <a:t>fluxo contínuo </a:t>
            </a:r>
            <a:r>
              <a:rPr lang="pt-BR" dirty="0" smtClean="0"/>
              <a:t>ou se tem </a:t>
            </a:r>
            <a:r>
              <a:rPr lang="pt-BR" b="1" i="1" dirty="0" smtClean="0"/>
              <a:t>recursos computacionais limitados</a:t>
            </a:r>
            <a:r>
              <a:rPr lang="pt-BR" dirty="0" smtClean="0"/>
              <a:t>.</a:t>
            </a:r>
          </a:p>
          <a:p>
            <a:r>
              <a:rPr lang="pt-BR" dirty="0" smtClean="0"/>
              <a:t>Entretanto, como </a:t>
            </a:r>
            <a:r>
              <a:rPr lang="pt-BR" dirty="0" smtClean="0"/>
              <a:t>na maioria dos casos não é possível se realizar pré-processamento/análise dos dados,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a:t>Neste tipo de treinamento, o algoritmo </a:t>
            </a:r>
            <a:r>
              <a:rPr lang="pt-BR" dirty="0" smtClean="0"/>
              <a:t>é </a:t>
            </a:r>
            <a:r>
              <a:rPr lang="pt-BR" b="1" i="1" dirty="0" smtClean="0"/>
              <a:t>treinado </a:t>
            </a:r>
            <a:r>
              <a:rPr lang="pt-BR" b="1" i="1" dirty="0"/>
              <a:t>com todos os </a:t>
            </a:r>
            <a:r>
              <a:rPr lang="pt-BR" b="1" i="1" dirty="0" smtClean="0"/>
              <a:t>exemplos disponíveis</a:t>
            </a:r>
            <a:r>
              <a:rPr lang="pt-BR" dirty="0" smtClean="0"/>
              <a:t>.</a:t>
            </a:r>
          </a:p>
          <a:p>
            <a:r>
              <a:rPr lang="pt-BR" dirty="0"/>
              <a:t>É um tipo de treinamento simples, de fácil implementação e obtém ótimos resultados</a:t>
            </a:r>
            <a:r>
              <a:rPr lang="pt-BR" dirty="0" smtClean="0"/>
              <a:t>.</a:t>
            </a:r>
          </a:p>
          <a:p>
            <a:r>
              <a:rPr lang="pt-BR" dirty="0"/>
              <a:t>Dados podem ser pré-processados/analisados, evitando assim, dados corrompidos ou com problemas</a:t>
            </a:r>
            <a:r>
              <a:rPr lang="pt-BR" dirty="0" smtClean="0"/>
              <a:t>.</a:t>
            </a:r>
          </a:p>
          <a:p>
            <a:r>
              <a:rPr lang="pt-BR" dirty="0" smtClean="0"/>
              <a:t>O treinamento é mais demorado e utiliza mais recursos computacionais (CPU</a:t>
            </a:r>
            <a:r>
              <a:rPr lang="pt-BR" dirty="0"/>
              <a:t> </a:t>
            </a:r>
            <a:r>
              <a:rPr lang="pt-BR" dirty="0" smtClean="0"/>
              <a:t>e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p:txBody>
      </p:sp>
    </p:spTree>
    <p:extLst>
      <p:ext uri="{BB962C8B-B14F-4D97-AF65-F5344CB8AC3E}">
        <p14:creationId xmlns:p14="http://schemas.microsoft.com/office/powerpoint/2010/main" val="440275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a:t>
            </a:r>
            <a:r>
              <a:rPr lang="pt-BR" dirty="0" smtClean="0"/>
              <a:t>os códigos</a:t>
            </a:r>
            <a:endParaRPr lang="pt-BR" dirty="0"/>
          </a:p>
        </p:txBody>
      </p:sp>
      <p:sp>
        <p:nvSpPr>
          <p:cNvPr id="3" name="Content Placeholder 2"/>
          <p:cNvSpPr>
            <a:spLocks noGrp="1"/>
          </p:cNvSpPr>
          <p:nvPr>
            <p:ph idx="1"/>
          </p:nvPr>
        </p:nvSpPr>
        <p:spPr>
          <a:xfrm>
            <a:off x="838199" y="1825624"/>
            <a:ext cx="7568382" cy="5032375"/>
          </a:xfrm>
        </p:spPr>
        <p:txBody>
          <a:bodyPr>
            <a:normAutofit fontScale="92500"/>
          </a:bodyPr>
          <a:lstStyle/>
          <a:p>
            <a:r>
              <a:rPr lang="pt-BR" dirty="0"/>
              <a:t>Durante o </a:t>
            </a:r>
            <a:r>
              <a:rPr lang="pt-BR" dirty="0" smtClean="0"/>
              <a:t>curso, usaremos </a:t>
            </a:r>
            <a:r>
              <a:rPr lang="pt-BR" b="1" i="1" dirty="0"/>
              <a:t>Python</a:t>
            </a:r>
            <a:r>
              <a:rPr lang="pt-BR" dirty="0"/>
              <a:t> como linguagem de programação</a:t>
            </a:r>
            <a:r>
              <a:rPr lang="pt-BR" dirty="0" smtClean="0"/>
              <a:t>.</a:t>
            </a:r>
          </a:p>
          <a:p>
            <a:r>
              <a:rPr lang="pt-BR" dirty="0" smtClean="0"/>
              <a:t>Utilizaremos</a:t>
            </a:r>
            <a:r>
              <a:rPr lang="pt-BR" dirty="0"/>
              <a:t> </a:t>
            </a:r>
            <a:r>
              <a:rPr lang="pt-BR" b="1" i="1" dirty="0"/>
              <a:t>notebooks </a:t>
            </a:r>
            <a:r>
              <a:rPr lang="pt-BR" b="1" i="1" dirty="0" smtClean="0"/>
              <a:t>Jupyter</a:t>
            </a:r>
            <a:r>
              <a:rPr lang="pt-BR" dirty="0"/>
              <a:t> </a:t>
            </a:r>
            <a:r>
              <a:rPr lang="pt-BR" dirty="0" smtClean="0"/>
              <a:t>para execução de exemplos e resolução dos exercícios práticos.</a:t>
            </a:r>
          </a:p>
          <a:p>
            <a:pPr lvl="1">
              <a:buFont typeface="Wingdings" panose="05000000000000000000" pitchFamily="2" charset="2"/>
              <a:buChar char="§"/>
            </a:pPr>
            <a:r>
              <a:rPr lang="pt-BR" dirty="0" smtClean="0"/>
              <a:t>Eles são </a:t>
            </a:r>
            <a:r>
              <a:rPr lang="pt-BR" b="1" i="1" dirty="0" smtClean="0"/>
              <a:t>documentos virtuais </a:t>
            </a:r>
            <a:r>
              <a:rPr lang="pt-BR" dirty="0" smtClean="0"/>
              <a:t>usados para criar e documentar código. </a:t>
            </a:r>
          </a:p>
          <a:p>
            <a:pPr lvl="1">
              <a:buFont typeface="Wingdings" panose="05000000000000000000" pitchFamily="2" charset="2"/>
              <a:buChar char="§"/>
            </a:pPr>
            <a:r>
              <a:rPr lang="pt-BR" dirty="0" smtClean="0"/>
              <a:t>Pode-se adicionar equações, gráficos e texto, </a:t>
            </a:r>
            <a:r>
              <a:rPr lang="pt-BR" dirty="0" smtClean="0"/>
              <a:t>além </a:t>
            </a:r>
            <a:r>
              <a:rPr lang="pt-BR" dirty="0" smtClean="0"/>
              <a:t>de código.</a:t>
            </a:r>
            <a:endParaRPr lang="pt-BR" dirty="0"/>
          </a:p>
          <a:p>
            <a:r>
              <a:rPr lang="pt-BR" dirty="0" smtClean="0"/>
              <a:t>Para executá-los, utilizaremos o </a:t>
            </a:r>
            <a:r>
              <a:rPr lang="pt-BR" b="1" i="1" dirty="0"/>
              <a:t>Google Colaboratory </a:t>
            </a:r>
            <a:r>
              <a:rPr lang="pt-BR" dirty="0" smtClean="0"/>
              <a:t>ou o </a:t>
            </a:r>
            <a:r>
              <a:rPr lang="pt-BR" b="1" i="1" dirty="0" smtClean="0"/>
              <a:t>Binder</a:t>
            </a:r>
            <a:r>
              <a:rPr lang="pt-BR" dirty="0" smtClean="0"/>
              <a:t>, que são ambientes computacionais (i.e., servidores) </a:t>
            </a:r>
            <a:r>
              <a:rPr lang="pt-BR" dirty="0"/>
              <a:t>interativos </a:t>
            </a:r>
            <a:r>
              <a:rPr lang="pt-BR" dirty="0" smtClean="0"/>
              <a:t>e gratuitos.</a:t>
            </a:r>
          </a:p>
          <a:p>
            <a:r>
              <a:rPr lang="pt-BR" dirty="0" smtClean="0"/>
              <a:t>Portanto, </a:t>
            </a:r>
            <a:r>
              <a:rPr lang="pt-BR" b="1" i="1" dirty="0" smtClean="0"/>
              <a:t>vocês não precisam instalar nada</a:t>
            </a:r>
            <a:r>
              <a:rPr lang="pt-BR" dirty="0" smtClean="0"/>
              <a:t>, apenas terem um navegador web e conexão com a internet.</a:t>
            </a:r>
            <a:endParaRPr lang="pt-BR" dirty="0"/>
          </a:p>
        </p:txBody>
      </p:sp>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0821" y="2523069"/>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744876" y="2523069"/>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293623" y="4170724"/>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190822" y="4349053"/>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384755" y="2841845"/>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631692" y="3886179"/>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49038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Binder</a:t>
            </a:r>
            <a:endParaRPr lang="pt-BR" dirty="0"/>
          </a:p>
        </p:txBody>
      </p:sp>
      <p:sp>
        <p:nvSpPr>
          <p:cNvPr id="5" name="Content Placeholder 2"/>
          <p:cNvSpPr>
            <a:spLocks noGrp="1"/>
          </p:cNvSpPr>
          <p:nvPr>
            <p:ph idx="1"/>
          </p:nvPr>
        </p:nvSpPr>
        <p:spPr>
          <a:xfrm>
            <a:off x="838201" y="2031118"/>
            <a:ext cx="7599744" cy="4826882"/>
          </a:xfrm>
        </p:spPr>
        <p:txBody>
          <a:bodyPr>
            <a:normAutofit lnSpcReduction="10000"/>
          </a:bodyPr>
          <a:lstStyle/>
          <a:p>
            <a:r>
              <a:rPr lang="pt-BR" b="1" dirty="0" smtClean="0"/>
              <a:t>Binder</a:t>
            </a:r>
            <a:r>
              <a:rPr lang="pt-BR" dirty="0" smtClean="0"/>
              <a:t>: aplicação web gratuita que </a:t>
            </a:r>
            <a:r>
              <a:rPr lang="pt-BR" dirty="0"/>
              <a:t>permite a </a:t>
            </a:r>
            <a:r>
              <a:rPr lang="pt-BR" dirty="0" smtClean="0"/>
              <a:t>criação e edição </a:t>
            </a:r>
            <a:r>
              <a:rPr lang="pt-BR" dirty="0"/>
              <a:t>de </a:t>
            </a:r>
            <a:r>
              <a:rPr lang="pt-BR" b="1" i="1" dirty="0" smtClean="0"/>
              <a:t>notebooks Jupyter </a:t>
            </a:r>
            <a:r>
              <a:rPr lang="pt-BR" dirty="0" smtClean="0"/>
              <a:t>em </a:t>
            </a:r>
            <a:r>
              <a:rPr lang="pt-BR" dirty="0"/>
              <a:t>navegadores web</a:t>
            </a:r>
            <a:r>
              <a:rPr lang="pt-BR" dirty="0" smtClean="0"/>
              <a:t>.</a:t>
            </a:r>
          </a:p>
          <a:p>
            <a:r>
              <a:rPr lang="pt-BR" dirty="0" smtClean="0"/>
              <a:t>Suporta a execução de várias linguagens de programação: Python, C++, C#, PHP, Julia, R, etc.</a:t>
            </a:r>
          </a:p>
          <a:p>
            <a:r>
              <a:rPr lang="pt-BR" dirty="0" smtClean="0"/>
              <a:t>Algumas </a:t>
            </a:r>
            <a:r>
              <a:rPr lang="pt-BR" dirty="0"/>
              <a:t>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a:t>Não é possível salvar os notebooks </a:t>
            </a:r>
            <a:r>
              <a:rPr lang="pt-BR" dirty="0" smtClean="0"/>
              <a:t>(e.g., </a:t>
            </a:r>
            <a:r>
              <a:rPr lang="pt-BR" dirty="0" smtClean="0"/>
              <a:t>Google Drive).</a:t>
            </a:r>
            <a:endParaRPr lang="pt-BR" dirty="0" smtClean="0"/>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a:t>
            </a:r>
            <a:r>
              <a:rPr lang="pt-BR" dirty="0" smtClean="0"/>
              <a:t>perder seu código.</a:t>
            </a:r>
          </a:p>
          <a:p>
            <a:r>
              <a:rPr lang="pt-BR" dirty="0"/>
              <a:t>URL (através do Jupyter): </a:t>
            </a:r>
            <a:r>
              <a:rPr lang="pt-BR" dirty="0">
                <a:hlinkClick r:id="rId3"/>
              </a:rPr>
              <a:t>https://jupyter.org</a:t>
            </a:r>
            <a:r>
              <a:rPr lang="pt-BR" dirty="0" smtClean="0">
                <a:hlinkClick r:id="rId3"/>
              </a:rPr>
              <a:t>/</a:t>
            </a:r>
            <a:endParaRPr lang="pt-BR" dirty="0"/>
          </a:p>
          <a:p>
            <a:endParaRPr lang="pt-BR" dirty="0" smtClean="0"/>
          </a:p>
        </p:txBody>
      </p:sp>
      <p:pic>
        <p:nvPicPr>
          <p:cNvPr id="4098" name="Picture 2" descr="Jupyter Notebook – Monolito Nimbu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7002" y="2996501"/>
            <a:ext cx="4020273" cy="2190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26076605"/>
              </p:ext>
            </p:extLst>
          </p:nvPr>
        </p:nvGraphicFramePr>
        <p:xfrm>
          <a:off x="838200" y="1585758"/>
          <a:ext cx="10515600" cy="4354163"/>
        </p:xfrm>
        <a:graphic>
          <a:graphicData uri="http://schemas.openxmlformats.org/drawingml/2006/table">
            <a:tbl>
              <a:tblPr/>
              <a:tblGrid>
                <a:gridCol w="587885"/>
                <a:gridCol w="1491286"/>
                <a:gridCol w="1490856"/>
                <a:gridCol w="1789373"/>
                <a:gridCol w="5156200"/>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18/02/2022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smtClean="0"/>
                        <a:t>Sexta-feira</a:t>
                      </a:r>
                      <a:endParaRPr lang="pt-BR" sz="2000" dirty="0"/>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21:30 às 23:10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4/3/2022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18/3/2022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1/4/2022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15/4/2022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29/4/2022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13/5/2022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27/5/2022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10/6/2022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24/6/2022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Projeto Final</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838200" y="2249486"/>
            <a:ext cx="11158181" cy="4608513"/>
          </a:xfrm>
        </p:spPr>
        <p:txBody>
          <a:bodyPr>
            <a:normAutofit lnSpcReduction="10000"/>
          </a:bodyPr>
          <a:lstStyle/>
          <a:p>
            <a:r>
              <a:rPr lang="pt-BR" b="1" dirty="0" smtClean="0"/>
              <a:t>Colab</a:t>
            </a:r>
            <a:r>
              <a:rPr lang="pt-BR" dirty="0" smtClean="0"/>
              <a:t>: outra aplicação web </a:t>
            </a:r>
            <a:r>
              <a:rPr lang="pt-BR" dirty="0" smtClean="0"/>
              <a:t>gratuita </a:t>
            </a:r>
            <a:r>
              <a:rPr lang="pt-BR" dirty="0" smtClean="0"/>
              <a:t>que permite a criação </a:t>
            </a:r>
            <a:r>
              <a:rPr lang="pt-BR" dirty="0"/>
              <a:t>e edição de </a:t>
            </a:r>
            <a:r>
              <a:rPr lang="pt-BR" b="1" i="1" dirty="0" smtClean="0"/>
              <a:t>notebooks Jupyter</a:t>
            </a:r>
            <a:r>
              <a:rPr lang="pt-BR" dirty="0" smtClean="0"/>
              <a:t> </a:t>
            </a:r>
            <a:r>
              <a:rPr lang="pt-BR" dirty="0"/>
              <a:t>em navegadores web</a:t>
            </a:r>
            <a:r>
              <a:rPr lang="pt-BR" dirty="0" smtClean="0"/>
              <a:t>.</a:t>
            </a:r>
          </a:p>
          <a:p>
            <a:r>
              <a:rPr lang="pt-BR" dirty="0" smtClean="0"/>
              <a:t>É um produto da Google.</a:t>
            </a:r>
          </a:p>
          <a:p>
            <a:r>
              <a:rPr lang="pt-BR" dirty="0" smtClean="0"/>
              <a:t>Por hora, suporta apenas a execução de códigos escritos em Python.</a:t>
            </a:r>
          </a:p>
          <a:p>
            <a:r>
              <a:rPr lang="pt-BR" dirty="0" smtClean="0"/>
              <a:t>Vantagens sobre o Jupyter: </a:t>
            </a:r>
          </a:p>
          <a:p>
            <a:pPr lvl="1">
              <a:buFont typeface="Wingdings" panose="05000000000000000000" pitchFamily="2" charset="2"/>
              <a:buChar char="§"/>
            </a:pPr>
            <a:r>
              <a:rPr lang="pt-BR" dirty="0" smtClean="0"/>
              <a:t>Maior número de servidores.</a:t>
            </a:r>
          </a:p>
          <a:p>
            <a:pPr lvl="1">
              <a:buFont typeface="Wingdings" panose="05000000000000000000" pitchFamily="2" charset="2"/>
              <a:buChar char="§"/>
            </a:pPr>
            <a:r>
              <a:rPr lang="pt-BR" dirty="0" smtClean="0"/>
              <a:t>Inicialização e processamento do código mais rápidos do que com o Binder.</a:t>
            </a:r>
          </a:p>
          <a:p>
            <a:pPr lvl="1">
              <a:buFont typeface="Wingdings" panose="05000000000000000000" pitchFamily="2" charset="2"/>
              <a:buChar char="§"/>
            </a:pPr>
            <a:r>
              <a:rPr lang="pt-BR" dirty="0"/>
              <a:t>F</a:t>
            </a:r>
            <a:r>
              <a:rPr lang="pt-BR" dirty="0" smtClean="0"/>
              <a:t>ornece acesso a GPUs e TPUs gratuitamente.</a:t>
            </a:r>
          </a:p>
          <a:p>
            <a:pPr lvl="1">
              <a:buFont typeface="Wingdings" panose="05000000000000000000" pitchFamily="2" charset="2"/>
              <a:buChar char="§"/>
            </a:pPr>
            <a:r>
              <a:rPr lang="pt-BR" dirty="0" smtClean="0"/>
              <a:t>Notebooks podem ser salvos no seu Google Drive, evitando que você perca seu código.</a:t>
            </a:r>
          </a:p>
          <a:p>
            <a:r>
              <a:rPr lang="pt-BR" dirty="0" smtClean="0"/>
              <a:t>URL: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500544" y="540593"/>
            <a:ext cx="9144000" cy="265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Exemplo</a:t>
            </a:r>
            <a:r>
              <a:rPr lang="pt-BR" sz="6600" b="1" i="1" dirty="0" smtClean="0"/>
              <a:t> </a:t>
            </a:r>
            <a:r>
              <a:rPr lang="pt-BR" sz="6600" dirty="0" smtClean="0"/>
              <a:t>de uso dos</a:t>
            </a:r>
            <a:r>
              <a:rPr lang="pt-BR" sz="6600" b="1" i="1" dirty="0" smtClean="0"/>
              <a:t> </a:t>
            </a:r>
            <a:r>
              <a:rPr lang="pt-BR" sz="6600" dirty="0"/>
              <a:t>n</a:t>
            </a:r>
            <a:r>
              <a:rPr lang="pt-BR" sz="6600" dirty="0" smtClean="0"/>
              <a:t>otebooks com Colab</a:t>
            </a:r>
            <a:endParaRPr lang="pt-BR" sz="6600" dirty="0"/>
          </a:p>
        </p:txBody>
      </p:sp>
      <p:pic>
        <p:nvPicPr>
          <p:cNvPr id="3"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924" y="2890520"/>
            <a:ext cx="1479196" cy="1479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6593885" y="2890520"/>
            <a:ext cx="2758083" cy="12211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4203700" y="5254078"/>
            <a:ext cx="3125791" cy="1204272"/>
          </a:xfrm>
          <a:prstGeom prst="rect">
            <a:avLst/>
          </a:prstGeom>
          <a:noFill/>
          <a:extLst>
            <a:ext uri="{909E8E84-426E-40DD-AFC4-6F175D3DCCD1}">
              <a14:hiddenFill xmlns:a14="http://schemas.microsoft.com/office/drawing/2010/main">
                <a:solidFill>
                  <a:srgbClr val="FFFFFF"/>
                </a:solidFill>
              </a14:hiddenFill>
            </a:ext>
          </a:extLst>
        </p:spPr>
      </p:pic>
      <p:sp>
        <p:nvSpPr>
          <p:cNvPr id="8" name="Plus 7"/>
          <p:cNvSpPr/>
          <p:nvPr/>
        </p:nvSpPr>
        <p:spPr>
          <a:xfrm>
            <a:off x="5383429" y="3197528"/>
            <a:ext cx="766327" cy="77037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Down Arrow 8"/>
          <p:cNvSpPr/>
          <p:nvPr/>
        </p:nvSpPr>
        <p:spPr>
          <a:xfrm>
            <a:off x="5435626" y="4404098"/>
            <a:ext cx="661931" cy="608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130323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5" name="Title 1"/>
          <p:cNvSpPr txBox="1">
            <a:spLocks/>
          </p:cNvSpPr>
          <p:nvPr/>
        </p:nvSpPr>
        <p:spPr>
          <a:xfrm>
            <a:off x="838200" y="74846"/>
            <a:ext cx="10846434" cy="1122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2D</a:t>
            </a:r>
            <a:endParaRPr lang="nl-BE" dirty="0"/>
          </a:p>
        </p:txBody>
      </p:sp>
      <p:sp>
        <p:nvSpPr>
          <p:cNvPr id="3" name="TextBox 2"/>
          <p:cNvSpPr txBox="1"/>
          <p:nvPr/>
        </p:nvSpPr>
        <p:spPr>
          <a:xfrm>
            <a:off x="6261417" y="5374948"/>
            <a:ext cx="4837749" cy="400110"/>
          </a:xfrm>
          <a:prstGeom prst="rect">
            <a:avLst/>
          </a:prstGeom>
          <a:noFill/>
        </p:spPr>
        <p:txBody>
          <a:bodyPr wrap="square" rtlCol="0">
            <a:spAutoFit/>
          </a:bodyPr>
          <a:lstStyle/>
          <a:p>
            <a:pPr algn="ctr"/>
            <a:r>
              <a:rPr lang="pt-BR" sz="2000" b="1" dirty="0" smtClean="0">
                <a:solidFill>
                  <a:srgbClr val="00B0F0"/>
                </a:solidFill>
                <a:hlinkClick r:id="rId3"/>
              </a:rPr>
              <a:t>Exemplo (binder): </a:t>
            </a:r>
            <a:r>
              <a:rPr lang="pt-BR" sz="2000" b="1" dirty="0">
                <a:solidFill>
                  <a:srgbClr val="00B0F0"/>
                </a:solidFill>
                <a:hlinkClick r:id="rId3"/>
              </a:rPr>
              <a:t>Figura_2D.ipynb</a:t>
            </a:r>
            <a:endParaRPr lang="pt-BR" sz="2000" b="1" dirty="0">
              <a:solidFill>
                <a:srgbClr val="00B0F0"/>
              </a:solidFill>
            </a:endParaRPr>
          </a:p>
        </p:txBody>
      </p:sp>
      <p:sp>
        <p:nvSpPr>
          <p:cNvPr id="6" name="TextBox 5"/>
          <p:cNvSpPr txBox="1"/>
          <p:nvPr/>
        </p:nvSpPr>
        <p:spPr>
          <a:xfrm>
            <a:off x="6094412" y="1404433"/>
            <a:ext cx="4837749" cy="400110"/>
          </a:xfrm>
          <a:prstGeom prst="rect">
            <a:avLst/>
          </a:prstGeom>
          <a:noFill/>
        </p:spPr>
        <p:txBody>
          <a:bodyPr wrap="square" rtlCol="0">
            <a:spAutoFit/>
          </a:bodyPr>
          <a:lstStyle/>
          <a:p>
            <a:pPr algn="ctr"/>
            <a:r>
              <a:rPr lang="pt-BR" sz="2000" b="1" dirty="0" smtClean="0">
                <a:solidFill>
                  <a:srgbClr val="00B0F0"/>
                </a:solidFill>
                <a:hlinkClick r:id="rId4"/>
              </a:rPr>
              <a:t>Exemplo (colab</a:t>
            </a:r>
            <a:r>
              <a:rPr lang="pt-BR" sz="2000" b="1" dirty="0">
                <a:solidFill>
                  <a:srgbClr val="00B0F0"/>
                </a:solidFill>
                <a:hlinkClick r:id="rId4"/>
              </a:rPr>
              <a:t>): Figura_2D.ipynb</a:t>
            </a:r>
            <a:endParaRPr lang="pt-BR" sz="2000" b="1" dirty="0">
              <a:solidFill>
                <a:srgbClr val="00B0F0"/>
              </a:solidFill>
            </a:endParaRPr>
          </a:p>
        </p:txBody>
      </p:sp>
      <p:sp>
        <p:nvSpPr>
          <p:cNvPr id="2" name="Rectangle 1"/>
          <p:cNvSpPr/>
          <p:nvPr/>
        </p:nvSpPr>
        <p:spPr>
          <a:xfrm>
            <a:off x="838200" y="1348800"/>
            <a:ext cx="8686800" cy="5509200"/>
          </a:xfrm>
          <a:prstGeom prst="rect">
            <a:avLst/>
          </a:prstGeom>
        </p:spPr>
        <p:txBody>
          <a:bodyPr wrap="square">
            <a:spAutoFit/>
          </a:bodyPr>
          <a:lstStyle/>
          <a:p>
            <a:r>
              <a:rPr lang="pt-BR" sz="1100" dirty="0" smtClean="0">
                <a:solidFill>
                  <a:srgbClr val="008000"/>
                </a:solidFill>
                <a:highlight>
                  <a:srgbClr val="FFFFFF"/>
                </a:highlight>
              </a:rPr>
              <a:t># Importando as bibliotecas necessárias.</a:t>
            </a:r>
            <a:endParaRPr lang="pt-BR" sz="1100" dirty="0" smtClean="0">
              <a:solidFill>
                <a:srgbClr val="000000"/>
              </a:solidFill>
              <a:highlight>
                <a:srgbClr val="FFFFFF"/>
              </a:highlight>
            </a:endParaRPr>
          </a:p>
          <a:p>
            <a:r>
              <a:rPr lang="pt-BR" sz="1100" b="1" dirty="0" smtClean="0">
                <a:solidFill>
                  <a:srgbClr val="0000FF"/>
                </a:solidFill>
                <a:highlight>
                  <a:srgbClr val="FFFFFF"/>
                </a:highlight>
              </a:rPr>
              <a:t>import</a:t>
            </a:r>
            <a:r>
              <a:rPr lang="pt-BR" sz="1100" dirty="0" smtClean="0">
                <a:solidFill>
                  <a:srgbClr val="000000"/>
                </a:solidFill>
                <a:highlight>
                  <a:srgbClr val="FFFFFF"/>
                </a:highlight>
              </a:rPr>
              <a:t> </a:t>
            </a:r>
            <a:r>
              <a:rPr lang="pt-BR" sz="1100" dirty="0">
                <a:solidFill>
                  <a:srgbClr val="000000"/>
                </a:solidFill>
                <a:highlight>
                  <a:srgbClr val="FFFFFF"/>
                </a:highlight>
              </a:rPr>
              <a:t>numpy </a:t>
            </a:r>
            <a:r>
              <a:rPr lang="pt-BR" sz="1100" b="1" dirty="0">
                <a:solidFill>
                  <a:srgbClr val="0000FF"/>
                </a:solidFill>
                <a:highlight>
                  <a:srgbClr val="FFFFFF"/>
                </a:highlight>
              </a:rPr>
              <a:t>as</a:t>
            </a:r>
            <a:r>
              <a:rPr lang="pt-BR" sz="1100" dirty="0">
                <a:solidFill>
                  <a:srgbClr val="000000"/>
                </a:solidFill>
                <a:highlight>
                  <a:srgbClr val="FFFFFF"/>
                </a:highlight>
              </a:rPr>
              <a:t> np</a:t>
            </a:r>
          </a:p>
          <a:p>
            <a:r>
              <a:rPr lang="pt-BR" sz="1100" b="1" dirty="0">
                <a:solidFill>
                  <a:srgbClr val="0000FF"/>
                </a:solidFill>
                <a:highlight>
                  <a:srgbClr val="FFFFFF"/>
                </a:highlight>
              </a:rPr>
              <a:t>import</a:t>
            </a:r>
            <a:r>
              <a:rPr lang="pt-BR" sz="1100" dirty="0">
                <a:solidFill>
                  <a:srgbClr val="000000"/>
                </a:solidFill>
                <a:highlight>
                  <a:srgbClr val="FFFFFF"/>
                </a:highlight>
              </a:rPr>
              <a:t> matplotlib</a:t>
            </a:r>
            <a:r>
              <a:rPr lang="pt-BR" sz="1100" b="1" dirty="0">
                <a:solidFill>
                  <a:srgbClr val="000080"/>
                </a:solidFill>
                <a:highlight>
                  <a:srgbClr val="FFFFFF"/>
                </a:highlight>
              </a:rPr>
              <a:t>.</a:t>
            </a:r>
            <a:r>
              <a:rPr lang="pt-BR" sz="1100" dirty="0">
                <a:solidFill>
                  <a:srgbClr val="000000"/>
                </a:solidFill>
                <a:highlight>
                  <a:srgbClr val="FFFFFF"/>
                </a:highlight>
              </a:rPr>
              <a:t>pyplot </a:t>
            </a:r>
            <a:r>
              <a:rPr lang="pt-BR" sz="1100" b="1" dirty="0">
                <a:solidFill>
                  <a:srgbClr val="0000FF"/>
                </a:solidFill>
                <a:highlight>
                  <a:srgbClr val="FFFFFF"/>
                </a:highlight>
              </a:rPr>
              <a:t>as</a:t>
            </a:r>
            <a:r>
              <a:rPr lang="pt-BR" sz="1100" dirty="0">
                <a:solidFill>
                  <a:srgbClr val="000000"/>
                </a:solidFill>
                <a:highlight>
                  <a:srgbClr val="FFFFFF"/>
                </a:highlight>
              </a:rPr>
              <a:t> plt</a:t>
            </a:r>
          </a:p>
          <a:p>
            <a:endParaRPr lang="pt-BR" sz="1100" dirty="0">
              <a:solidFill>
                <a:srgbClr val="000000"/>
              </a:solidFill>
              <a:highlight>
                <a:srgbClr val="FFFFFF"/>
              </a:highlight>
            </a:endParaRPr>
          </a:p>
          <a:p>
            <a:r>
              <a:rPr lang="pt-BR" sz="1100" dirty="0">
                <a:solidFill>
                  <a:srgbClr val="008000"/>
                </a:solidFill>
                <a:highlight>
                  <a:srgbClr val="FFFFFF"/>
                </a:highlight>
              </a:rPr>
              <a:t># Reseta o gerador de sequências pseudo-aleatórias.</a:t>
            </a:r>
            <a:endParaRPr lang="pt-BR" sz="1100" dirty="0">
              <a:solidFill>
                <a:srgbClr val="000000"/>
              </a:solidFill>
              <a:highlight>
                <a:srgbClr val="FFFFFF"/>
              </a:highlight>
            </a:endParaRPr>
          </a:p>
          <a:p>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seed</a:t>
            </a:r>
            <a:r>
              <a:rPr lang="pt-BR" sz="1100" b="1" dirty="0">
                <a:solidFill>
                  <a:srgbClr val="000080"/>
                </a:solidFill>
                <a:highlight>
                  <a:srgbClr val="FFFFFF"/>
                </a:highlight>
              </a:rPr>
              <a:t>(</a:t>
            </a:r>
            <a:r>
              <a:rPr lang="pt-BR" sz="1100" dirty="0">
                <a:solidFill>
                  <a:srgbClr val="FF0000"/>
                </a:solidFill>
                <a:highlight>
                  <a:srgbClr val="FFFFFF"/>
                </a:highlight>
              </a:rPr>
              <a:t>42</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Define o número de exemplos.</a:t>
            </a:r>
            <a:endParaRPr lang="pt-BR" sz="1100" dirty="0">
              <a:solidFill>
                <a:srgbClr val="000000"/>
              </a:solidFill>
              <a:highlight>
                <a:srgbClr val="FFFFFF"/>
              </a:highlight>
            </a:endParaRPr>
          </a:p>
          <a:p>
            <a:r>
              <a:rPr lang="pt-BR" sz="1100" dirty="0">
                <a:solidFill>
                  <a:srgbClr val="000000"/>
                </a:solidFill>
                <a:highlight>
                  <a:srgbClr val="FFFFFF"/>
                </a:highlight>
              </a:rPr>
              <a:t>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Vetor coluna com dimensão Nx1, com valores linearmente espaçados entre -1 e 1.</a:t>
            </a:r>
            <a:endParaRPr lang="pt-BR"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linspace</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r>
              <a:rPr lang="pt-BR" sz="1100" dirty="0">
                <a:solidFill>
                  <a:srgbClr val="000000"/>
                </a:solidFill>
                <a:highlight>
                  <a:srgbClr val="FFFFFF"/>
                </a:highlight>
              </a:rPr>
              <a:t> N</a:t>
            </a:r>
            <a:r>
              <a:rPr lang="pt-BR" sz="1100" b="1" dirty="0">
                <a:solidFill>
                  <a:srgbClr val="000080"/>
                </a:solidFill>
                <a:highlight>
                  <a:srgbClr val="FFFFFF"/>
                </a:highlight>
              </a:rPr>
              <a:t>).</a:t>
            </a:r>
            <a:r>
              <a:rPr lang="pt-BR" sz="1100" dirty="0">
                <a:solidFill>
                  <a:srgbClr val="000000"/>
                </a:solidFill>
                <a:highlight>
                  <a:srgbClr val="FFFFFF"/>
                </a:highlight>
              </a:rPr>
              <a:t>reshape</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Vetor ruído com dimensão Nx1 e variância igual a 0.1.</a:t>
            </a:r>
            <a:endParaRPr lang="pt-BR" sz="1100" dirty="0">
              <a:solidFill>
                <a:srgbClr val="000000"/>
              </a:solidFill>
              <a:highlight>
                <a:srgbClr val="FFFFFF"/>
              </a:highlight>
            </a:endParaRPr>
          </a:p>
          <a:p>
            <a:r>
              <a:rPr lang="pt-BR" sz="1100" dirty="0">
                <a:solidFill>
                  <a:srgbClr val="000000"/>
                </a:solidFill>
                <a:highlight>
                  <a:srgbClr val="FFFFFF"/>
                </a:highlight>
              </a:rPr>
              <a:t>w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FF0000"/>
                </a:solidFill>
                <a:highlight>
                  <a:srgbClr val="FFFFFF"/>
                </a:highlight>
              </a:rPr>
              <a:t>0.1</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Função original.</a:t>
            </a:r>
            <a:endParaRPr lang="pt-BR" sz="1100" dirty="0">
              <a:solidFill>
                <a:srgbClr val="000000"/>
              </a:solidFill>
              <a:highlight>
                <a:srgbClr val="FFFFFF"/>
              </a:highlight>
            </a:endParaRP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FF0000"/>
                </a:solidFill>
                <a:highlight>
                  <a:srgbClr val="FFFFFF"/>
                </a:highlight>
              </a:rPr>
              <a:t>2</a:t>
            </a:r>
            <a:r>
              <a:rPr lang="pt-BR" sz="1100" b="1" dirty="0" smtClean="0">
                <a:solidFill>
                  <a:srgbClr val="000080"/>
                </a:solidFill>
                <a:highlight>
                  <a:srgbClr val="FFFFFF"/>
                </a:highlight>
              </a:rPr>
              <a:t>*</a:t>
            </a:r>
            <a:r>
              <a:rPr lang="pt-BR" sz="1100" dirty="0" smtClean="0">
                <a:solidFill>
                  <a:srgbClr val="000000"/>
                </a:solidFill>
                <a:highlight>
                  <a:srgbClr val="FFFFFF"/>
                </a:highlight>
              </a:rPr>
              <a:t>x</a:t>
            </a:r>
            <a:r>
              <a:rPr lang="pt-BR" sz="1100" b="1" dirty="0" smtClean="0">
                <a:solidFill>
                  <a:srgbClr val="000080"/>
                </a:solidFill>
                <a:highlight>
                  <a:srgbClr val="FFFFFF"/>
                </a:highlight>
              </a:rPr>
              <a:t>*</a:t>
            </a:r>
            <a:r>
              <a:rPr lang="pt-BR" sz="1100" b="1" dirty="0">
                <a:solidFill>
                  <a:srgbClr val="000080"/>
                </a:solidFill>
                <a:highlight>
                  <a:srgbClr val="FFFFFF"/>
                </a:highlight>
              </a:rPr>
              <a:t>*</a:t>
            </a:r>
            <a:r>
              <a:rPr lang="pt-BR" sz="1100" dirty="0" smtClean="0">
                <a:solidFill>
                  <a:srgbClr val="000000"/>
                </a:solidFill>
                <a:highlight>
                  <a:srgbClr val="FFFFFF"/>
                </a:highlight>
              </a:rPr>
              <a:t>2</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Versão ruidosa de y.</a:t>
            </a:r>
            <a:endParaRPr lang="pt-BR" sz="1100" dirty="0">
              <a:solidFill>
                <a:srgbClr val="000000"/>
              </a:solidFill>
              <a:highlight>
                <a:srgbClr val="FFFFFF"/>
              </a:highlight>
            </a:endParaRPr>
          </a:p>
          <a:p>
            <a:r>
              <a:rPr lang="pt-BR" sz="1100" dirty="0">
                <a:solidFill>
                  <a:srgbClr val="000000"/>
                </a:solidFill>
                <a:highlight>
                  <a:srgbClr val="FFFFFF"/>
                </a:highlight>
              </a:rPr>
              <a:t>y_noisy </a:t>
            </a:r>
            <a:r>
              <a:rPr lang="pt-BR" sz="1100" b="1" dirty="0">
                <a:solidFill>
                  <a:srgbClr val="000080"/>
                </a:solidFill>
                <a:highlight>
                  <a:srgbClr val="FFFFFF"/>
                </a:highlight>
              </a:rPr>
              <a:t>=</a:t>
            </a:r>
            <a:r>
              <a:rPr lang="pt-BR" sz="1100" dirty="0">
                <a:solidFill>
                  <a:srgbClr val="000000"/>
                </a:solidFill>
                <a:highlight>
                  <a:srgbClr val="FFFFFF"/>
                </a:highlight>
              </a:rPr>
              <a:t> y </a:t>
            </a:r>
            <a:r>
              <a:rPr lang="pt-BR" sz="1100" b="1" dirty="0">
                <a:solidFill>
                  <a:srgbClr val="000080"/>
                </a:solidFill>
                <a:highlight>
                  <a:srgbClr val="FFFFFF"/>
                </a:highlight>
              </a:rPr>
              <a:t>+</a:t>
            </a:r>
            <a:r>
              <a:rPr lang="pt-BR" sz="1100" dirty="0">
                <a:solidFill>
                  <a:srgbClr val="000000"/>
                </a:solidFill>
                <a:highlight>
                  <a:srgbClr val="FFFFFF"/>
                </a:highlight>
              </a:rPr>
              <a:t> w</a:t>
            </a:r>
          </a:p>
          <a:p>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plot</a:t>
            </a:r>
            <a:r>
              <a:rPr lang="pt-BR" sz="1100" b="1" dirty="0">
                <a:solidFill>
                  <a:srgbClr val="000080"/>
                </a:solidFill>
                <a:highlight>
                  <a:srgbClr val="FFFFFF"/>
                </a:highlight>
              </a:rPr>
              <a:t>(</a:t>
            </a:r>
            <a:r>
              <a:rPr lang="pt-BR" sz="1100" dirty="0">
                <a:solidFill>
                  <a:srgbClr val="000000"/>
                </a:solidFill>
                <a:highlight>
                  <a:srgbClr val="FFFFFF"/>
                </a:highlight>
              </a:rPr>
              <a:t>x</a:t>
            </a:r>
            <a:r>
              <a:rPr lang="pt-BR" sz="1100" b="1" dirty="0">
                <a:solidFill>
                  <a:srgbClr val="000080"/>
                </a:solidFill>
                <a:highlight>
                  <a:srgbClr val="FFFFFF"/>
                </a:highlight>
              </a:rPr>
              <a:t>,</a:t>
            </a:r>
            <a:r>
              <a:rPr lang="pt-BR" sz="1100" dirty="0">
                <a:solidFill>
                  <a:srgbClr val="000000"/>
                </a:solidFill>
                <a:highlight>
                  <a:srgbClr val="FFFFFF"/>
                </a:highlight>
              </a:rPr>
              <a:t> y_noisy</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'.b'</a:t>
            </a:r>
            <a:r>
              <a:rPr lang="pt-BR" sz="1100" b="1" dirty="0">
                <a:solidFill>
                  <a:srgbClr val="000080"/>
                </a:solidFill>
                <a:highlight>
                  <a:srgbClr val="FFFFFF"/>
                </a:highlight>
              </a:rPr>
              <a:t>,</a:t>
            </a:r>
            <a:r>
              <a:rPr lang="pt-BR" sz="1100" dirty="0">
                <a:solidFill>
                  <a:srgbClr val="000000"/>
                </a:solidFill>
                <a:highlight>
                  <a:srgbClr val="FFFFFF"/>
                </a:highlight>
              </a:rPr>
              <a:t> label</a:t>
            </a:r>
            <a:r>
              <a:rPr lang="pt-BR" sz="1100" b="1" dirty="0">
                <a:solidFill>
                  <a:srgbClr val="000080"/>
                </a:solidFill>
                <a:highlight>
                  <a:srgbClr val="FFFFFF"/>
                </a:highlight>
              </a:rPr>
              <a:t>=</a:t>
            </a:r>
            <a:r>
              <a:rPr lang="pt-BR" sz="1100" dirty="0">
                <a:solidFill>
                  <a:srgbClr val="808080"/>
                </a:solidFill>
                <a:highlight>
                  <a:srgbClr val="FFFFFF"/>
                </a:highlight>
              </a:rPr>
              <a:t>'Função ruidosa'</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plot</a:t>
            </a:r>
            <a:r>
              <a:rPr lang="pt-BR" sz="1100" b="1" dirty="0">
                <a:solidFill>
                  <a:srgbClr val="000080"/>
                </a:solidFill>
                <a:highlight>
                  <a:srgbClr val="FFFFFF"/>
                </a:highlight>
              </a:rPr>
              <a:t>(</a:t>
            </a:r>
            <a:r>
              <a:rPr lang="pt-BR" sz="1100" dirty="0">
                <a:solidFill>
                  <a:srgbClr val="000000"/>
                </a:solidFill>
                <a:highlight>
                  <a:srgbClr val="FFFFFF"/>
                </a:highlight>
              </a:rPr>
              <a:t>x</a:t>
            </a:r>
            <a:r>
              <a:rPr lang="pt-BR" sz="1100" b="1" dirty="0">
                <a:solidFill>
                  <a:srgbClr val="000080"/>
                </a:solidFill>
                <a:highlight>
                  <a:srgbClr val="FFFFFF"/>
                </a:highlight>
              </a:rPr>
              <a:t>,</a:t>
            </a:r>
            <a:r>
              <a:rPr lang="pt-BR" sz="1100" dirty="0">
                <a:solidFill>
                  <a:srgbClr val="000000"/>
                </a:solidFill>
                <a:highlight>
                  <a:srgbClr val="FFFFFF"/>
                </a:highlight>
              </a:rPr>
              <a:t> y</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'k'</a:t>
            </a:r>
            <a:r>
              <a:rPr lang="pt-BR" sz="1100" b="1" dirty="0">
                <a:solidFill>
                  <a:srgbClr val="000080"/>
                </a:solidFill>
                <a:highlight>
                  <a:srgbClr val="FFFFFF"/>
                </a:highlight>
              </a:rPr>
              <a:t>,</a:t>
            </a:r>
            <a:r>
              <a:rPr lang="pt-BR" sz="1100" dirty="0">
                <a:solidFill>
                  <a:srgbClr val="000000"/>
                </a:solidFill>
                <a:highlight>
                  <a:srgbClr val="FFFFFF"/>
                </a:highlight>
              </a:rPr>
              <a:t> label</a:t>
            </a:r>
            <a:r>
              <a:rPr lang="pt-BR" sz="1100" b="1" dirty="0">
                <a:solidFill>
                  <a:srgbClr val="000080"/>
                </a:solidFill>
                <a:highlight>
                  <a:srgbClr val="FFFFFF"/>
                </a:highlight>
              </a:rPr>
              <a:t>=</a:t>
            </a:r>
            <a:r>
              <a:rPr lang="pt-BR" sz="1100" dirty="0">
                <a:solidFill>
                  <a:srgbClr val="808080"/>
                </a:solidFill>
                <a:highlight>
                  <a:srgbClr val="FFFFFF"/>
                </a:highlight>
              </a:rPr>
              <a:t>'Função original'</a:t>
            </a:r>
            <a:r>
              <a:rPr lang="pt-BR" sz="1100" b="1" dirty="0">
                <a:solidFill>
                  <a:srgbClr val="000080"/>
                </a:solidFill>
                <a:highlight>
                  <a:srgbClr val="FFFFFF"/>
                </a:highlight>
              </a:rPr>
              <a:t>,</a:t>
            </a:r>
            <a:r>
              <a:rPr lang="pt-BR" sz="1100" dirty="0">
                <a:solidFill>
                  <a:srgbClr val="000000"/>
                </a:solidFill>
                <a:highlight>
                  <a:srgbClr val="FFFFFF"/>
                </a:highlight>
              </a:rPr>
              <a:t> linewidth</a:t>
            </a:r>
            <a:r>
              <a:rPr lang="pt-BR" sz="1100" b="1" dirty="0">
                <a:solidFill>
                  <a:srgbClr val="000080"/>
                </a:solidFill>
                <a:highlight>
                  <a:srgbClr val="FFFFFF"/>
                </a:highlight>
              </a:rPr>
              <a:t>=</a:t>
            </a:r>
            <a:r>
              <a:rPr lang="pt-BR" sz="1100" dirty="0">
                <a:solidFill>
                  <a:srgbClr val="FF0000"/>
                </a:solidFill>
                <a:highlight>
                  <a:srgbClr val="FFFFFF"/>
                </a:highlight>
              </a:rPr>
              <a:t>4</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xlabel</a:t>
            </a:r>
            <a:r>
              <a:rPr lang="pt-BR" sz="1100" b="1" dirty="0">
                <a:solidFill>
                  <a:srgbClr val="000080"/>
                </a:solidFill>
                <a:highlight>
                  <a:srgbClr val="FFFFFF"/>
                </a:highlight>
              </a:rPr>
              <a:t>(</a:t>
            </a:r>
            <a:r>
              <a:rPr lang="pt-BR" sz="1100" dirty="0">
                <a:solidFill>
                  <a:srgbClr val="808080"/>
                </a:solidFill>
                <a:highlight>
                  <a:srgbClr val="FFFFFF"/>
                </a:highlight>
              </a:rPr>
              <a:t>'x'</a:t>
            </a:r>
            <a:r>
              <a:rPr lang="pt-BR" sz="1100" b="1" dirty="0">
                <a:solidFill>
                  <a:srgbClr val="000080"/>
                </a:solidFill>
                <a:highlight>
                  <a:srgbClr val="FFFFFF"/>
                </a:highlight>
              </a:rPr>
              <a:t>,</a:t>
            </a:r>
            <a:r>
              <a:rPr lang="pt-BR" sz="1100" dirty="0">
                <a:solidFill>
                  <a:srgbClr val="000000"/>
                </a:solidFill>
                <a:highlight>
                  <a:srgbClr val="FFFFFF"/>
                </a:highlight>
              </a:rPr>
              <a:t> fontsize</a:t>
            </a:r>
            <a:r>
              <a:rPr lang="pt-BR" sz="1100" b="1" dirty="0">
                <a:solidFill>
                  <a:srgbClr val="000080"/>
                </a:solidFill>
                <a:highlight>
                  <a:srgbClr val="FFFFFF"/>
                </a:highlight>
              </a:rPr>
              <a:t>=</a:t>
            </a:r>
            <a:r>
              <a:rPr lang="pt-BR" sz="1100" dirty="0">
                <a:solidFill>
                  <a:srgbClr val="FF0000"/>
                </a:solidFill>
                <a:highlight>
                  <a:srgbClr val="FFFFFF"/>
                </a:highlight>
              </a:rPr>
              <a:t>14</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ylabel</a:t>
            </a:r>
            <a:r>
              <a:rPr lang="pt-BR" sz="1100" b="1" dirty="0">
                <a:solidFill>
                  <a:srgbClr val="000080"/>
                </a:solidFill>
                <a:highlight>
                  <a:srgbClr val="FFFFFF"/>
                </a:highlight>
              </a:rPr>
              <a:t>(</a:t>
            </a:r>
            <a:r>
              <a:rPr lang="pt-BR" sz="1100" dirty="0">
                <a:solidFill>
                  <a:srgbClr val="808080"/>
                </a:solidFill>
                <a:highlight>
                  <a:srgbClr val="FFFFFF"/>
                </a:highlight>
              </a:rPr>
              <a:t>'y'</a:t>
            </a:r>
            <a:r>
              <a:rPr lang="pt-BR" sz="1100" b="1" dirty="0">
                <a:solidFill>
                  <a:srgbClr val="000080"/>
                </a:solidFill>
                <a:highlight>
                  <a:srgbClr val="FFFFFF"/>
                </a:highlight>
              </a:rPr>
              <a:t>,</a:t>
            </a:r>
            <a:r>
              <a:rPr lang="pt-BR" sz="1100" dirty="0">
                <a:solidFill>
                  <a:srgbClr val="000000"/>
                </a:solidFill>
                <a:highlight>
                  <a:srgbClr val="FFFFFF"/>
                </a:highlight>
              </a:rPr>
              <a:t> fontsize</a:t>
            </a:r>
            <a:r>
              <a:rPr lang="pt-BR" sz="1100" b="1" dirty="0">
                <a:solidFill>
                  <a:srgbClr val="000080"/>
                </a:solidFill>
                <a:highlight>
                  <a:srgbClr val="FFFFFF"/>
                </a:highlight>
              </a:rPr>
              <a:t>=</a:t>
            </a:r>
            <a:r>
              <a:rPr lang="pt-BR" sz="1100" dirty="0">
                <a:solidFill>
                  <a:srgbClr val="FF0000"/>
                </a:solidFill>
                <a:highlight>
                  <a:srgbClr val="FFFFFF"/>
                </a:highlight>
              </a:rPr>
              <a:t>14</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legend</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grid</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salva figura em arquivo</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savefig</a:t>
            </a:r>
            <a:r>
              <a:rPr lang="pt-BR" sz="1100" b="1" dirty="0">
                <a:solidFill>
                  <a:srgbClr val="000080"/>
                </a:solidFill>
                <a:highlight>
                  <a:srgbClr val="FFFFFF"/>
                </a:highlight>
              </a:rPr>
              <a:t>(</a:t>
            </a:r>
            <a:r>
              <a:rPr lang="pt-BR" sz="1100" dirty="0">
                <a:solidFill>
                  <a:srgbClr val="808080"/>
                </a:solidFill>
                <a:highlight>
                  <a:srgbClr val="FFFFFF"/>
                </a:highlight>
              </a:rPr>
              <a:t>'figura_2D.png'</a:t>
            </a:r>
            <a:r>
              <a:rPr lang="pt-BR" sz="1100" b="1" dirty="0">
                <a:solidFill>
                  <a:srgbClr val="000080"/>
                </a:solidFill>
                <a:highlight>
                  <a:srgbClr val="FFFFFF"/>
                </a:highlight>
              </a:rPr>
              <a:t>)</a:t>
            </a:r>
            <a:r>
              <a:rPr lang="pt-BR" sz="1100" dirty="0">
                <a:solidFill>
                  <a:srgbClr val="000000"/>
                </a:solidFill>
                <a:highlight>
                  <a:srgbClr val="FFFFFF"/>
                </a:highlight>
              </a:rPr>
              <a:t> </a:t>
            </a:r>
          </a:p>
          <a:p>
            <a:r>
              <a:rPr lang="pt-BR" sz="1100" dirty="0">
                <a:solidFill>
                  <a:srgbClr val="008000"/>
                </a:solidFill>
                <a:highlight>
                  <a:srgbClr val="FFFFFF"/>
                </a:highlight>
              </a:rPr>
              <a:t># Mostra a figura.</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show</a:t>
            </a:r>
            <a:r>
              <a:rPr lang="pt-BR" sz="1100" b="1" dirty="0">
                <a:solidFill>
                  <a:srgbClr val="000080"/>
                </a:solidFill>
                <a:highlight>
                  <a:srgbClr val="FFFFFF"/>
                </a:highlight>
              </a:rPr>
              <a:t>()</a:t>
            </a:r>
            <a:endParaRPr lang="pt-BR" sz="11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434" y="1604488"/>
            <a:ext cx="5485714" cy="3657143"/>
          </a:xfrm>
          <a:prstGeom prst="rect">
            <a:avLst/>
          </a:prstGeom>
        </p:spPr>
      </p:pic>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1083725" cy="5032376"/>
          </a:xfrm>
        </p:spPr>
        <p:txBody>
          <a:bodyPr/>
          <a:lstStyle/>
          <a:p>
            <a:r>
              <a:rPr lang="en-US" dirty="0" err="1" smtClean="0"/>
              <a:t>Entregas</a:t>
            </a:r>
            <a:r>
              <a:rPr lang="en-US" dirty="0" smtClean="0"/>
              <a:t> de </a:t>
            </a:r>
            <a:r>
              <a:rPr lang="en-US" dirty="0" err="1" smtClean="0"/>
              <a:t>exercícios</a:t>
            </a:r>
            <a:r>
              <a:rPr lang="en-US" dirty="0" smtClean="0"/>
              <a:t> </a:t>
            </a:r>
            <a:r>
              <a:rPr lang="pt-BR" dirty="0"/>
              <a:t>(laboratórios e quizzes)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a:t>
            </a:r>
            <a:r>
              <a:rPr lang="en-US" dirty="0" err="1" smtClean="0"/>
              <a:t>através</a:t>
            </a:r>
            <a:r>
              <a:rPr lang="en-US" dirty="0" smtClean="0"/>
              <a:t> do</a:t>
            </a:r>
            <a:r>
              <a:rPr lang="en-US" dirty="0" smtClean="0"/>
              <a:t> </a:t>
            </a:r>
            <a:r>
              <a:rPr lang="en-US" dirty="0" smtClean="0"/>
              <a:t>MS Teams.</a:t>
            </a:r>
          </a:p>
          <a:p>
            <a:pPr lvl="1">
              <a:buFont typeface="Wingdings" panose="05000000000000000000" pitchFamily="2" charset="2"/>
              <a:buChar char="§"/>
            </a:pPr>
            <a:r>
              <a:rPr lang="en-US" dirty="0" smtClean="0"/>
              <a:t>Se </a:t>
            </a:r>
            <a:r>
              <a:rPr lang="en-US" dirty="0" err="1"/>
              <a:t>atentem</a:t>
            </a:r>
            <a:r>
              <a:rPr lang="en-US" dirty="0"/>
              <a:t> </a:t>
            </a:r>
            <a:r>
              <a:rPr lang="en-US" dirty="0" err="1"/>
              <a:t>às</a:t>
            </a:r>
            <a:r>
              <a:rPr lang="en-US" dirty="0"/>
              <a:t> </a:t>
            </a:r>
            <a:r>
              <a:rPr lang="en-US" dirty="0" err="1" smtClean="0"/>
              <a:t>datas</a:t>
            </a:r>
            <a:r>
              <a:rPr lang="en-US" dirty="0" smtClean="0"/>
              <a:t>/</a:t>
            </a:r>
            <a:r>
              <a:rPr lang="en-US" dirty="0" err="1" smtClean="0"/>
              <a:t>horários</a:t>
            </a:r>
            <a:r>
              <a:rPr lang="en-US" dirty="0" smtClean="0"/>
              <a:t> </a:t>
            </a:r>
            <a:r>
              <a:rPr lang="en-US" dirty="0"/>
              <a:t>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buFont typeface="Wingdings" panose="05000000000000000000" pitchFamily="2" charset="2"/>
              <a:buChar char="§"/>
            </a:pPr>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Horários de Atendimento</a:t>
            </a:r>
          </a:p>
          <a:p>
            <a:pPr lvl="1">
              <a:buFont typeface="Wingdings" panose="05000000000000000000" pitchFamily="2" charset="2"/>
              <a:buChar char="§"/>
            </a:pPr>
            <a:r>
              <a:rPr lang="pt-BR" dirty="0"/>
              <a:t>Professor: quintas-feiras das 18:30 às 19:30 e sextas-feiras das 15:30 às </a:t>
            </a:r>
            <a:r>
              <a:rPr lang="pt-BR" dirty="0" smtClean="0"/>
              <a:t>16:30.</a:t>
            </a:r>
            <a:endParaRPr lang="pt-BR" dirty="0"/>
          </a:p>
          <a:p>
            <a:pPr lvl="1">
              <a:buFont typeface="Wingdings" panose="05000000000000000000" pitchFamily="2" charset="2"/>
              <a:buChar char="§"/>
            </a:pPr>
            <a:r>
              <a:rPr lang="pt-BR" dirty="0" smtClean="0"/>
              <a:t>Monitor </a:t>
            </a:r>
            <a:r>
              <a:rPr lang="pt-BR" dirty="0"/>
              <a:t>(Pedro Rezende: </a:t>
            </a:r>
            <a:r>
              <a:rPr lang="pt-BR" b="1" i="1" dirty="0"/>
              <a:t>pedro_rafael@get.inatel.br</a:t>
            </a:r>
            <a:r>
              <a:rPr lang="pt-BR" dirty="0"/>
              <a:t>): Todas as sextas-feiras das</a:t>
            </a:r>
            <a:br>
              <a:rPr lang="pt-BR" dirty="0"/>
            </a:br>
            <a:r>
              <a:rPr lang="pt-BR" dirty="0"/>
              <a:t>17:30 às </a:t>
            </a:r>
            <a:r>
              <a:rPr lang="pt-BR" dirty="0" smtClean="0"/>
              <a:t>18:30.</a:t>
            </a:r>
            <a:endParaRPr lang="pt-BR" dirty="0"/>
          </a:p>
          <a:p>
            <a:pPr lvl="1">
              <a:buFont typeface="Wingdings" panose="05000000000000000000" pitchFamily="2" charset="2"/>
              <a:buChar char="§"/>
            </a:pPr>
            <a:r>
              <a:rPr lang="pt-BR" dirty="0" smtClean="0"/>
              <a:t>Atendimento </a:t>
            </a:r>
            <a:r>
              <a:rPr lang="pt-BR" dirty="0"/>
              <a:t>via MS Teams. </a:t>
            </a:r>
            <a:br>
              <a:rPr lang="pt-BR" dirty="0"/>
            </a:br>
            <a:endParaRPr lang="pt-BR" dirty="0" smtClean="0"/>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a:t>
            </a:r>
            <a:r>
              <a:rPr lang="pt-BR" i="1" dirty="0" smtClean="0"/>
              <a:t>Introdução</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a:p>
            <a:pPr lvl="1"/>
            <a:r>
              <a:rPr lang="pt-BR" b="1" dirty="0">
                <a:solidFill>
                  <a:srgbClr val="FF0000"/>
                </a:solidFill>
              </a:rPr>
              <a:t>Laboratórios podem ser feitos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xmlns=""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xmlns=""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xmlns=""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xmlns=""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xmlns=""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xmlns=""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xmlns=""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E3DECB90-AFD9-4AC6-A356-C93A7442A6E6}"/>
              </a:ext>
            </a:extLst>
          </p:cNvPr>
          <p:cNvSpPr>
            <a:spLocks noGrp="1"/>
          </p:cNvSpPr>
          <p:nvPr>
            <p:ph idx="1"/>
          </p:nvPr>
        </p:nvSpPr>
        <p:spPr>
          <a:xfrm>
            <a:off x="838200" y="1825623"/>
            <a:ext cx="8930268" cy="5032376"/>
          </a:xfrm>
        </p:spPr>
        <p:txBody>
          <a:bodyPr>
            <a:normAutofit/>
          </a:bodyPr>
          <a:lstStyle/>
          <a:p>
            <a:r>
              <a:rPr lang="pt-BR" dirty="0" smtClean="0"/>
              <a:t>O objetivo principal do curso é apresentar</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a:t>
            </a:r>
            <a:r>
              <a:rPr lang="pt-BR" dirty="0" smtClean="0"/>
              <a:t>máquina </a:t>
            </a:r>
            <a:r>
              <a:rPr lang="pt-BR" dirty="0"/>
              <a:t>para solução de </a:t>
            </a:r>
            <a:r>
              <a:rPr lang="pt-BR" dirty="0" smtClean="0"/>
              <a:t>problemas.</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a16="http://schemas.microsoft.com/office/drawing/2014/main" xmlns=""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p:txBody>
          <a:bodyPr>
            <a:normAutofit lnSpcReduction="10000"/>
          </a:bodyPr>
          <a:lstStyle/>
          <a:p>
            <a:r>
              <a:rPr lang="pt-BR" dirty="0"/>
              <a:t>1 trabalho com peso de 85%.</a:t>
            </a:r>
          </a:p>
          <a:p>
            <a:pPr lvl="1">
              <a:buFont typeface="Wingdings" panose="05000000000000000000" pitchFamily="2" charset="2"/>
              <a:buChar char="§"/>
            </a:pPr>
            <a:r>
              <a:rPr lang="pt-BR" dirty="0"/>
              <a:t>Envolvendo questões teóricas e/ou práticas.</a:t>
            </a:r>
          </a:p>
          <a:p>
            <a:r>
              <a:rPr lang="pt-BR" dirty="0"/>
              <a:t>Atividades (quizzes e laboratórios)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Podem ser resolvidos em grupo, mas entregas devem ser</a:t>
            </a:r>
            <a:br>
              <a:rPr lang="pt-BR" dirty="0"/>
            </a:br>
            <a:r>
              <a:rPr lang="pt-BR" dirty="0"/>
              <a:t>individuais.</a:t>
            </a:r>
          </a:p>
          <a:p>
            <a:pPr lvl="1">
              <a:buFont typeface="Wingdings" panose="05000000000000000000" pitchFamily="2" charset="2"/>
              <a:buChar char="§"/>
            </a:pPr>
            <a:r>
              <a:rPr lang="pt-BR" dirty="0"/>
              <a:t>Exercícios serão atribuídos através de tarefas do MS</a:t>
            </a:r>
            <a:br>
              <a:rPr lang="pt-BR" dirty="0"/>
            </a:br>
            <a:r>
              <a:rPr lang="pt-BR" dirty="0"/>
              <a:t>Teams. </a:t>
            </a:r>
            <a:endParaRPr lang="pt-BR" dirty="0" smtClean="0"/>
          </a:p>
          <a:p>
            <a:r>
              <a:rPr lang="pt-BR" b="1" dirty="0" smtClean="0"/>
              <a:t>Frequência</a:t>
            </a:r>
            <a:endParaRPr lang="pt-BR" b="1" dirty="0"/>
          </a:p>
          <a:p>
            <a:pPr lvl="1">
              <a:buFont typeface="Wingdings" panose="05000000000000000000" pitchFamily="2" charset="2"/>
              <a:buChar char="§"/>
            </a:pPr>
            <a:r>
              <a:rPr lang="pt-BR" dirty="0" smtClean="0"/>
              <a:t>Gerada </a:t>
            </a:r>
            <a:r>
              <a:rPr lang="pt-BR" dirty="0"/>
              <a:t>automaticamente pelo </a:t>
            </a:r>
            <a:r>
              <a:rPr lang="pt-BR" dirty="0" smtClean="0"/>
              <a:t>MS Teams.</a:t>
            </a:r>
            <a:endParaRPr lang="pt-BR" dirty="0"/>
          </a:p>
          <a:p>
            <a:pPr lvl="1">
              <a:buFont typeface="Wingdings" panose="05000000000000000000" pitchFamily="2" charset="2"/>
              <a:buChar char="§"/>
            </a:pPr>
            <a:r>
              <a:rPr lang="pt-BR" dirty="0" smtClean="0"/>
              <a:t>Por </a:t>
            </a:r>
            <a:r>
              <a:rPr lang="pt-BR" dirty="0"/>
              <a:t>favor, acompanhem suas presenças no </a:t>
            </a:r>
            <a:r>
              <a:rPr lang="pt-BR" dirty="0" smtClean="0"/>
              <a:t>portal. </a:t>
            </a:r>
            <a:endParaRPr lang="pt-BR" dirty="0"/>
          </a:p>
        </p:txBody>
      </p:sp>
      <p:pic>
        <p:nvPicPr>
          <p:cNvPr id="4" name="Picture 3"/>
          <p:cNvPicPr>
            <a:picLocks noChangeAspect="1"/>
          </p:cNvPicPr>
          <p:nvPr/>
        </p:nvPicPr>
        <p:blipFill>
          <a:blip r:embed="rId2"/>
          <a:stretch>
            <a:fillRect/>
          </a:stretch>
        </p:blipFill>
        <p:spPr>
          <a:xfrm>
            <a:off x="6498691" y="118268"/>
            <a:ext cx="2514600" cy="1819275"/>
          </a:xfrm>
          <a:prstGeom prst="rect">
            <a:avLst/>
          </a:prstGeom>
        </p:spPr>
      </p:pic>
      <p:pic>
        <p:nvPicPr>
          <p:cNvPr id="5" name="Picture 4"/>
          <p:cNvPicPr>
            <a:picLocks noChangeAspect="1"/>
          </p:cNvPicPr>
          <p:nvPr/>
        </p:nvPicPr>
        <p:blipFill>
          <a:blip r:embed="rId3"/>
          <a:stretch>
            <a:fillRect/>
          </a:stretch>
        </p:blipFill>
        <p:spPr>
          <a:xfrm>
            <a:off x="9337141" y="920750"/>
            <a:ext cx="2533650" cy="1809750"/>
          </a:xfrm>
          <a:prstGeom prst="rect">
            <a:avLst/>
          </a:prstGeom>
        </p:spPr>
      </p:pic>
      <p:pic>
        <p:nvPicPr>
          <p:cNvPr id="6" name="Picture 5"/>
          <p:cNvPicPr>
            <a:picLocks noChangeAspect="1"/>
          </p:cNvPicPr>
          <p:nvPr/>
        </p:nvPicPr>
        <p:blipFill>
          <a:blip r:embed="rId4"/>
          <a:stretch>
            <a:fillRect/>
          </a:stretch>
        </p:blipFill>
        <p:spPr>
          <a:xfrm>
            <a:off x="9013291" y="3120247"/>
            <a:ext cx="2857500" cy="1600200"/>
          </a:xfrm>
          <a:prstGeom prst="rect">
            <a:avLst/>
          </a:prstGeom>
        </p:spPr>
      </p:pic>
      <p:pic>
        <p:nvPicPr>
          <p:cNvPr id="7" name="Picture 6"/>
          <p:cNvPicPr>
            <a:picLocks noChangeAspect="1"/>
          </p:cNvPicPr>
          <p:nvPr/>
        </p:nvPicPr>
        <p:blipFill>
          <a:blip r:embed="rId5"/>
          <a:stretch>
            <a:fillRect/>
          </a:stretch>
        </p:blipFill>
        <p:spPr>
          <a:xfrm>
            <a:off x="8115923" y="4967302"/>
            <a:ext cx="2619375" cy="1743075"/>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838199" y="1515291"/>
            <a:ext cx="11172925" cy="4913789"/>
          </a:xfrm>
        </p:spPr>
        <p:txBody>
          <a:bodyPr>
            <a:normAutofit/>
          </a:bodyPr>
          <a:lstStyle/>
          <a:p>
            <a:r>
              <a:rPr lang="pt-BR" b="1" dirty="0" smtClean="0"/>
              <a:t>Emprego</a:t>
            </a:r>
            <a:r>
              <a:rPr lang="pt-BR" dirty="0"/>
              <a:t>: grandes companhias </a:t>
            </a:r>
            <a:r>
              <a:rPr lang="pt-BR" dirty="0" smtClean="0"/>
              <a:t>usam ML em seus produtos e/ou soluções internas para </a:t>
            </a:r>
            <a:r>
              <a:rPr lang="pt-BR" dirty="0"/>
              <a:t>resolver os mais diversos tipos de problemas e assim </a:t>
            </a:r>
            <a:r>
              <a:rPr lang="pt-BR" dirty="0" smtClean="0"/>
              <a:t>aumentarem </a:t>
            </a:r>
            <a:r>
              <a:rPr lang="pt-BR" dirty="0"/>
              <a:t>sua </a:t>
            </a:r>
            <a:r>
              <a:rPr lang="pt-BR" dirty="0" smtClean="0"/>
              <a:t>eficiência e consequentemente os lucros.</a:t>
            </a:r>
          </a:p>
          <a:p>
            <a:endParaRPr lang="pt-BR" b="1" dirty="0" smtClean="0"/>
          </a:p>
          <a:p>
            <a:pPr marL="0" indent="0">
              <a:buNone/>
            </a:pPr>
            <a:endParaRPr lang="pt-BR" b="1" dirty="0" smtClean="0"/>
          </a:p>
          <a:p>
            <a:pPr marL="0" indent="0">
              <a:buNone/>
            </a:pPr>
            <a:endParaRPr lang="pt-BR" b="1" dirty="0" smtClean="0"/>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2278012" y="3637493"/>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4726457" y="3644495"/>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6816" y="3659322"/>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609767" y="280258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9942945" y="2737444"/>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3148" y="5221099"/>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486" t="28911" r="9544" b="27731"/>
          <a:stretch/>
        </p:blipFill>
        <p:spPr bwMode="auto">
          <a:xfrm>
            <a:off x="6669762" y="6137233"/>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58163" y="5327984"/>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27515" y="3656801"/>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4088" b="27772"/>
          <a:stretch/>
        </p:blipFill>
        <p:spPr bwMode="auto">
          <a:xfrm>
            <a:off x="6995822" y="2875115"/>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7886" t="35416" r="27236" b="36012"/>
          <a:stretch/>
        </p:blipFill>
        <p:spPr bwMode="auto">
          <a:xfrm>
            <a:off x="1174701" y="2891499"/>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8339" y="5614432"/>
            <a:ext cx="841248" cy="1103376"/>
          </a:xfrm>
          <a:prstGeom prst="rect">
            <a:avLst/>
          </a:prstGeom>
        </p:spPr>
      </p:pic>
      <p:pic>
        <p:nvPicPr>
          <p:cNvPr id="1030" name="Picture 6" descr="TU Dresden: Accessible PDF documents – How to create from Word, Powerpoint  and InDesign – PDF Associ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6991" t="36073" r="7162" b="35917"/>
          <a:stretch/>
        </p:blipFill>
        <p:spPr bwMode="auto">
          <a:xfrm>
            <a:off x="2494384" y="5291990"/>
            <a:ext cx="1661186" cy="5420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sistant professor in Mathematics spec. in Optimization and Systems Theory, KTH Royal Institute of Technolog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10156" y="5895493"/>
            <a:ext cx="822315" cy="82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Definição </a:t>
            </a:r>
            <a:r>
              <a:rPr lang="pt-BR" dirty="0"/>
              <a:t>e objetivo da </a:t>
            </a:r>
            <a:r>
              <a:rPr lang="pt-BR" dirty="0" smtClean="0"/>
              <a:t>Inteligência Artificial</a:t>
            </a:r>
            <a:endParaRPr lang="pt-BR" dirty="0"/>
          </a:p>
        </p:txBody>
      </p:sp>
      <p:sp>
        <p:nvSpPr>
          <p:cNvPr id="3" name="Content Placeholder 2"/>
          <p:cNvSpPr>
            <a:spLocks noGrp="1"/>
          </p:cNvSpPr>
          <p:nvPr>
            <p:ph idx="1"/>
          </p:nvPr>
        </p:nvSpPr>
        <p:spPr>
          <a:xfrm>
            <a:off x="838200" y="1825624"/>
            <a:ext cx="11028452" cy="5032376"/>
          </a:xfrm>
        </p:spPr>
        <p:txBody>
          <a:bodyPr>
            <a:normAutofit/>
          </a:bodyPr>
          <a:lstStyle/>
          <a:p>
            <a:pPr marL="171450" indent="-171450" algn="just"/>
            <a:r>
              <a:rPr lang="pt-BR" b="1" dirty="0"/>
              <a:t>Definição</a:t>
            </a:r>
            <a:r>
              <a:rPr lang="pt-BR" dirty="0"/>
              <a:t>: “</a:t>
            </a:r>
            <a:r>
              <a:rPr lang="pt-BR" i="1" dirty="0"/>
              <a:t>Capacidade de um sistema de interpretar corretamente dados externos </a:t>
            </a:r>
            <a:r>
              <a:rPr lang="pt-BR" i="1" dirty="0" smtClean="0"/>
              <a:t>(estímulos vindos </a:t>
            </a:r>
            <a:r>
              <a:rPr lang="pt-BR" i="1" dirty="0"/>
              <a:t>do ambiente), aprender com esses dados e usá-los para atingir tarefas e objetivos específicos por meio de adaptação flexível</a:t>
            </a:r>
            <a:r>
              <a:rPr lang="pt-BR" dirty="0"/>
              <a:t>.” (</a:t>
            </a:r>
            <a:r>
              <a:rPr lang="pt-BR" i="1" dirty="0"/>
              <a:t>Andreas Kaplan</a:t>
            </a:r>
            <a:r>
              <a:rPr lang="pt-BR" dirty="0"/>
              <a:t>).</a:t>
            </a:r>
          </a:p>
          <a:p>
            <a:pPr marL="171450" indent="-171450" algn="just"/>
            <a:r>
              <a:rPr lang="pt-BR" b="1" dirty="0"/>
              <a:t>Objetivo</a:t>
            </a:r>
            <a:r>
              <a:rPr lang="pt-BR" dirty="0"/>
              <a:t>: Criar máquinas que </a:t>
            </a:r>
            <a:r>
              <a:rPr lang="pt-BR" b="1" i="1" dirty="0"/>
              <a:t>imitem</a:t>
            </a:r>
            <a:r>
              <a:rPr lang="pt-BR" dirty="0"/>
              <a:t> nossas </a:t>
            </a:r>
            <a:r>
              <a:rPr lang="pt-BR" b="1" i="1" dirty="0"/>
              <a:t>habilidades </a:t>
            </a:r>
            <a:r>
              <a:rPr lang="pt-BR" b="1" i="1" dirty="0" smtClean="0"/>
              <a:t>mentais</a:t>
            </a:r>
            <a:r>
              <a:rPr lang="pt-BR" dirty="0" smtClean="0"/>
              <a:t>, ou seja, criar </a:t>
            </a:r>
            <a:r>
              <a:rPr lang="pt-BR" dirty="0"/>
              <a:t>máquinas que são </a:t>
            </a:r>
            <a:r>
              <a:rPr lang="pt-BR" b="1" i="1" dirty="0"/>
              <a:t>modelos aproximados</a:t>
            </a:r>
            <a:r>
              <a:rPr lang="pt-BR" dirty="0"/>
              <a:t> de nossas habilidades </a:t>
            </a:r>
            <a:r>
              <a:rPr lang="pt-BR" dirty="0" smtClean="0"/>
              <a:t>de </a:t>
            </a:r>
            <a:r>
              <a:rPr lang="pt-BR" dirty="0"/>
              <a:t>enxergar, falar, ouvir</a:t>
            </a:r>
            <a:r>
              <a:rPr lang="pt-BR" dirty="0" smtClean="0"/>
              <a:t>, sentir, </a:t>
            </a:r>
            <a:r>
              <a:rPr lang="pt-BR" dirty="0"/>
              <a:t>aprender, </a:t>
            </a:r>
            <a:r>
              <a:rPr lang="pt-BR" dirty="0" smtClean="0"/>
              <a:t>raciocinar, resolver problemas, </a:t>
            </a:r>
            <a:r>
              <a:rPr lang="pt-BR" dirty="0"/>
              <a:t>etc</a:t>
            </a:r>
            <a:r>
              <a:rPr lang="pt-BR" dirty="0" smtClean="0"/>
              <a:t>.</a:t>
            </a:r>
            <a:endParaRPr lang="pt-BR" b="1" dirty="0" smtClean="0"/>
          </a:p>
          <a:p>
            <a:pPr marL="171450" indent="-171450" algn="just"/>
            <a:r>
              <a:rPr lang="pt-BR" dirty="0" smtClean="0"/>
              <a:t>IA </a:t>
            </a:r>
            <a:r>
              <a:rPr lang="pt-BR" dirty="0"/>
              <a:t>utiliza a </a:t>
            </a:r>
            <a:r>
              <a:rPr lang="pt-BR" b="1" i="1" dirty="0"/>
              <a:t>experiência</a:t>
            </a:r>
            <a:r>
              <a:rPr lang="pt-BR" dirty="0"/>
              <a:t> para adquirir </a:t>
            </a:r>
            <a:r>
              <a:rPr lang="pt-BR" b="1" i="1" dirty="0"/>
              <a:t>conhecimento</a:t>
            </a:r>
            <a:r>
              <a:rPr lang="pt-BR" dirty="0"/>
              <a:t> e também como aplicar esse </a:t>
            </a:r>
            <a:r>
              <a:rPr lang="pt-BR" b="1" i="1" dirty="0"/>
              <a:t>conhecimento</a:t>
            </a:r>
            <a:r>
              <a:rPr lang="pt-BR" dirty="0"/>
              <a:t> a problemas </a:t>
            </a:r>
            <a:r>
              <a:rPr lang="pt-BR" dirty="0" smtClean="0"/>
              <a:t>desconhecidos</a:t>
            </a:r>
            <a:r>
              <a:rPr lang="pt-BR" dirty="0"/>
              <a:t>.</a:t>
            </a:r>
          </a:p>
        </p:txBody>
      </p:sp>
    </p:spTree>
    <p:extLst>
      <p:ext uri="{BB962C8B-B14F-4D97-AF65-F5344CB8AC3E}">
        <p14:creationId xmlns:p14="http://schemas.microsoft.com/office/powerpoint/2010/main" val="47673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Artificial</a:t>
            </a:r>
          </a:p>
        </p:txBody>
      </p:sp>
      <p:sp>
        <p:nvSpPr>
          <p:cNvPr id="3" name="Content Placeholder 2"/>
          <p:cNvSpPr>
            <a:spLocks noGrp="1"/>
          </p:cNvSpPr>
          <p:nvPr>
            <p:ph idx="1"/>
          </p:nvPr>
        </p:nvSpPr>
        <p:spPr>
          <a:xfrm>
            <a:off x="838199" y="1825624"/>
            <a:ext cx="8243381" cy="5032375"/>
          </a:xfrm>
        </p:spPr>
        <p:txBody>
          <a:bodyPr>
            <a:normAutofit fontScale="92500" lnSpcReduction="10000"/>
          </a:bodyPr>
          <a:lstStyle/>
          <a:p>
            <a:pPr algn="just"/>
            <a:r>
              <a:rPr lang="pt-BR" sz="2400" dirty="0"/>
              <a:t>IA é uma área muito ampla que </a:t>
            </a:r>
            <a:r>
              <a:rPr lang="pt-BR" sz="2400" b="1" i="1" dirty="0"/>
              <a:t>engloba</a:t>
            </a:r>
            <a:r>
              <a:rPr lang="pt-BR" sz="2400" dirty="0"/>
              <a:t> várias aplicações (</a:t>
            </a:r>
            <a:r>
              <a:rPr lang="pt-BR" sz="2400" dirty="0" smtClean="0"/>
              <a:t>ou sub-áreas) </a:t>
            </a:r>
            <a:r>
              <a:rPr lang="pt-BR" sz="2400" dirty="0"/>
              <a:t>tais como </a:t>
            </a:r>
          </a:p>
          <a:p>
            <a:pPr lvl="1" algn="just">
              <a:buFont typeface="Wingdings" panose="05000000000000000000" pitchFamily="2" charset="2"/>
              <a:buChar char="§"/>
            </a:pPr>
            <a:r>
              <a:rPr lang="pt-BR" sz="2000" dirty="0"/>
              <a:t>P</a:t>
            </a:r>
            <a:r>
              <a:rPr lang="pt-BR" sz="2000" dirty="0" smtClean="0"/>
              <a:t>rocessamento </a:t>
            </a:r>
            <a:r>
              <a:rPr lang="pt-BR" sz="2000" dirty="0"/>
              <a:t>de linguagem </a:t>
            </a:r>
            <a:r>
              <a:rPr lang="pt-BR" sz="2000" dirty="0" smtClean="0"/>
              <a:t>natural</a:t>
            </a:r>
            <a:r>
              <a:rPr lang="pt-BR" sz="2000" dirty="0"/>
              <a:t>.</a:t>
            </a:r>
            <a:endParaRPr lang="pt-BR" sz="2000" dirty="0" smtClean="0"/>
          </a:p>
          <a:p>
            <a:pPr lvl="2" algn="just">
              <a:buFont typeface="Wingdings" panose="05000000000000000000" pitchFamily="2" charset="2"/>
              <a:buChar char="ü"/>
            </a:pPr>
            <a:r>
              <a:rPr lang="pt-BR" sz="1600" dirty="0"/>
              <a:t>G</a:t>
            </a:r>
            <a:r>
              <a:rPr lang="pt-BR" sz="1600" dirty="0" smtClean="0"/>
              <a:t>eração </a:t>
            </a:r>
            <a:r>
              <a:rPr lang="pt-BR" sz="1600" dirty="0"/>
              <a:t>e compreensão automática de línguas humanas </a:t>
            </a:r>
            <a:r>
              <a:rPr lang="pt-BR" sz="1600" dirty="0" smtClean="0"/>
              <a:t>naturais.</a:t>
            </a:r>
            <a:endParaRPr lang="pt-BR" sz="1600" dirty="0" smtClean="0">
              <a:cs typeface="Calibri"/>
            </a:endParaRPr>
          </a:p>
          <a:p>
            <a:pPr lvl="1" algn="just">
              <a:buFont typeface="Wingdings" panose="05000000000000000000" pitchFamily="2" charset="2"/>
              <a:buChar char="§"/>
            </a:pPr>
            <a:r>
              <a:rPr lang="pt-BR" sz="2000" dirty="0" smtClean="0"/>
              <a:t>Representação </a:t>
            </a:r>
            <a:r>
              <a:rPr lang="pt-BR" sz="2000" dirty="0"/>
              <a:t>do </a:t>
            </a:r>
            <a:r>
              <a:rPr lang="pt-BR" sz="2000" dirty="0" smtClean="0"/>
              <a:t>conhecimento.</a:t>
            </a:r>
          </a:p>
          <a:p>
            <a:pPr lvl="2" algn="just">
              <a:buFont typeface="Wingdings" panose="05000000000000000000" pitchFamily="2" charset="2"/>
              <a:buChar char="ü"/>
            </a:pPr>
            <a:r>
              <a:rPr lang="pt-BR" sz="1600" dirty="0">
                <a:cs typeface="Calibri"/>
              </a:rPr>
              <a:t>C</a:t>
            </a:r>
            <a:r>
              <a:rPr lang="pt-BR" sz="1600" dirty="0" smtClean="0">
                <a:cs typeface="Calibri"/>
              </a:rPr>
              <a:t>riação </a:t>
            </a:r>
            <a:r>
              <a:rPr lang="pt-BR" sz="1600" dirty="0">
                <a:cs typeface="Calibri"/>
              </a:rPr>
              <a:t>e </a:t>
            </a:r>
            <a:r>
              <a:rPr lang="pt-BR" sz="1600" dirty="0" smtClean="0">
                <a:cs typeface="Calibri"/>
              </a:rPr>
              <a:t>armazenamento de conhecimento </a:t>
            </a:r>
            <a:r>
              <a:rPr lang="pt-BR" sz="1600" dirty="0">
                <a:cs typeface="Calibri"/>
              </a:rPr>
              <a:t>do </a:t>
            </a:r>
            <a:r>
              <a:rPr lang="pt-BR" sz="1600" dirty="0" smtClean="0">
                <a:cs typeface="Calibri"/>
              </a:rPr>
              <a:t>mundo real.</a:t>
            </a:r>
            <a:endParaRPr lang="pt-BR" sz="1600" dirty="0"/>
          </a:p>
          <a:p>
            <a:pPr lvl="1" algn="just">
              <a:buFont typeface="Wingdings" panose="05000000000000000000" pitchFamily="2" charset="2"/>
              <a:buChar char="§"/>
            </a:pPr>
            <a:r>
              <a:rPr lang="pt-BR" sz="2000" dirty="0"/>
              <a:t>R</a:t>
            </a:r>
            <a:r>
              <a:rPr lang="pt-BR" sz="2000" dirty="0" smtClean="0"/>
              <a:t>aciocínio automatizado.</a:t>
            </a:r>
          </a:p>
          <a:p>
            <a:pPr lvl="2" algn="just">
              <a:buFont typeface="Wingdings" panose="05000000000000000000" pitchFamily="2" charset="2"/>
              <a:buChar char="ü"/>
            </a:pPr>
            <a:r>
              <a:rPr lang="pt-BR" sz="1600" dirty="0" smtClean="0">
                <a:cs typeface="Calibri"/>
              </a:rPr>
              <a:t>Resolução de </a:t>
            </a:r>
            <a:r>
              <a:rPr lang="pt-BR" sz="1600" dirty="0">
                <a:cs typeface="Calibri"/>
              </a:rPr>
              <a:t>problemas complexos a partir </a:t>
            </a:r>
            <a:r>
              <a:rPr lang="pt-BR" sz="1600" dirty="0" smtClean="0">
                <a:cs typeface="Calibri"/>
              </a:rPr>
              <a:t>de </a:t>
            </a:r>
            <a:r>
              <a:rPr lang="pt-BR" sz="1600" dirty="0">
                <a:cs typeface="Calibri"/>
              </a:rPr>
              <a:t>conhecimento adquirido.</a:t>
            </a:r>
            <a:endParaRPr lang="pt-BR" sz="1600" dirty="0"/>
          </a:p>
          <a:p>
            <a:pPr lvl="1" algn="just">
              <a:buFont typeface="Wingdings" panose="05000000000000000000" pitchFamily="2" charset="2"/>
              <a:buChar char="§"/>
            </a:pPr>
            <a:r>
              <a:rPr lang="pt-BR" sz="2000" dirty="0" smtClean="0"/>
              <a:t>Planejamento</a:t>
            </a:r>
            <a:r>
              <a:rPr lang="pt-BR" sz="2000" dirty="0"/>
              <a:t>.</a:t>
            </a:r>
            <a:endParaRPr lang="pt-BR" sz="2000" dirty="0" smtClean="0"/>
          </a:p>
          <a:p>
            <a:pPr lvl="2" algn="just">
              <a:buFont typeface="Wingdings" panose="05000000000000000000" pitchFamily="2" charset="2"/>
              <a:buChar char="ü"/>
            </a:pPr>
            <a:r>
              <a:rPr lang="pt-BR" sz="1600" dirty="0" smtClean="0"/>
              <a:t>Criação de planos </a:t>
            </a:r>
            <a:r>
              <a:rPr lang="pt-BR" sz="1600" dirty="0"/>
              <a:t>que </a:t>
            </a:r>
            <a:r>
              <a:rPr lang="pt-BR" sz="1600" dirty="0" smtClean="0"/>
              <a:t>permitam que uma </a:t>
            </a:r>
            <a:r>
              <a:rPr lang="pt-BR" sz="1600" dirty="0"/>
              <a:t>máquina </a:t>
            </a:r>
            <a:r>
              <a:rPr lang="pt-BR" sz="1600" dirty="0" smtClean="0"/>
              <a:t>execute </a:t>
            </a:r>
            <a:r>
              <a:rPr lang="pt-BR" sz="1600" dirty="0"/>
              <a:t>uma </a:t>
            </a:r>
            <a:r>
              <a:rPr lang="pt-BR" sz="1600" dirty="0" smtClean="0"/>
              <a:t>tarefa.</a:t>
            </a:r>
            <a:endParaRPr lang="pt-BR" sz="1600" dirty="0"/>
          </a:p>
          <a:p>
            <a:pPr lvl="1" algn="just">
              <a:buFont typeface="Wingdings" panose="05000000000000000000" pitchFamily="2" charset="2"/>
              <a:buChar char="§"/>
            </a:pPr>
            <a:r>
              <a:rPr lang="pt-BR" sz="2000" dirty="0"/>
              <a:t>V</a:t>
            </a:r>
            <a:r>
              <a:rPr lang="pt-BR" sz="2000" dirty="0" smtClean="0"/>
              <a:t>isão computacional</a:t>
            </a:r>
            <a:r>
              <a:rPr lang="pt-BR" sz="2000" dirty="0"/>
              <a:t>.</a:t>
            </a:r>
            <a:endParaRPr lang="pt-BR" sz="2000" dirty="0" smtClean="0"/>
          </a:p>
          <a:p>
            <a:pPr lvl="2" algn="just">
              <a:buFont typeface="Wingdings" panose="05000000000000000000" pitchFamily="2" charset="2"/>
              <a:buChar char="ü"/>
            </a:pPr>
            <a:r>
              <a:rPr lang="pt-BR" sz="1600" dirty="0" smtClean="0"/>
              <a:t>Extração de informações de imagens e vídeos.</a:t>
            </a:r>
            <a:endParaRPr lang="pt-BR" sz="1600" dirty="0"/>
          </a:p>
          <a:p>
            <a:pPr lvl="1" algn="just">
              <a:buFont typeface="Wingdings" panose="05000000000000000000" pitchFamily="2" charset="2"/>
              <a:buChar char="§"/>
            </a:pPr>
            <a:r>
              <a:rPr lang="pt-BR" sz="2000" dirty="0" smtClean="0"/>
              <a:t>Robótica.</a:t>
            </a:r>
          </a:p>
          <a:p>
            <a:pPr lvl="2" algn="just">
              <a:buFont typeface="Wingdings" panose="05000000000000000000" pitchFamily="2" charset="2"/>
              <a:buChar char="ü"/>
            </a:pPr>
            <a:r>
              <a:rPr lang="pt-BR" sz="1600" dirty="0" smtClean="0">
                <a:cs typeface="Calibri"/>
              </a:rPr>
              <a:t>Projeto, </a:t>
            </a:r>
            <a:r>
              <a:rPr lang="pt-BR" sz="1600" dirty="0">
                <a:cs typeface="Calibri"/>
              </a:rPr>
              <a:t>construção e operação de robôs que repliquem ações </a:t>
            </a:r>
            <a:r>
              <a:rPr lang="pt-BR" sz="1600" dirty="0" smtClean="0">
                <a:cs typeface="Calibri"/>
              </a:rPr>
              <a:t>humanas.</a:t>
            </a:r>
            <a:endParaRPr lang="pt-BR" sz="1600" dirty="0"/>
          </a:p>
          <a:p>
            <a:pPr lvl="1" algn="just">
              <a:buFont typeface="Wingdings" panose="05000000000000000000" pitchFamily="2" charset="2"/>
              <a:buChar char="§"/>
            </a:pPr>
            <a:r>
              <a:rPr lang="pt-BR" sz="2000" dirty="0"/>
              <a:t>A</a:t>
            </a:r>
            <a:r>
              <a:rPr lang="pt-BR" sz="2000" dirty="0" smtClean="0"/>
              <a:t>prendizado </a:t>
            </a:r>
            <a:r>
              <a:rPr lang="pt-BR" sz="2000" dirty="0"/>
              <a:t>de </a:t>
            </a:r>
            <a:r>
              <a:rPr lang="pt-BR" sz="2000" dirty="0" smtClean="0"/>
              <a:t>máquina.</a:t>
            </a:r>
          </a:p>
          <a:p>
            <a:pPr lvl="2" algn="just">
              <a:buFont typeface="Wingdings" panose="05000000000000000000" pitchFamily="2" charset="2"/>
              <a:buChar char="ü"/>
            </a:pPr>
            <a:r>
              <a:rPr lang="pt-BR" sz="1600" dirty="0" smtClean="0">
                <a:cs typeface="Calibri"/>
              </a:rPr>
              <a:t>Criação de máquinas que aprendem através de exemplos.</a:t>
            </a:r>
            <a:endParaRPr lang="pt-BR" sz="1600" dirty="0"/>
          </a:p>
          <a:p>
            <a:pPr lvl="1" algn="just">
              <a:buFont typeface="Wingdings" panose="05000000000000000000" pitchFamily="2" charset="2"/>
              <a:buChar char="§"/>
            </a:pPr>
            <a:r>
              <a:rPr lang="pt-PT" sz="2000" dirty="0"/>
              <a:t>I</a:t>
            </a:r>
            <a:r>
              <a:rPr lang="pt-PT" sz="2000" dirty="0" smtClean="0"/>
              <a:t>nteligência </a:t>
            </a:r>
            <a:r>
              <a:rPr lang="pt-PT" sz="2000" dirty="0"/>
              <a:t>artificial geral</a:t>
            </a:r>
            <a:r>
              <a:rPr lang="pt-PT" sz="2000" dirty="0" smtClean="0"/>
              <a:t>.</a:t>
            </a:r>
          </a:p>
          <a:p>
            <a:pPr lvl="2" algn="just">
              <a:buFont typeface="Wingdings" panose="05000000000000000000" pitchFamily="2" charset="2"/>
              <a:buChar char="ü"/>
            </a:pPr>
            <a:r>
              <a:rPr lang="pt-BR" sz="1600" dirty="0" smtClean="0"/>
              <a:t>Criação de máquinas </a:t>
            </a:r>
            <a:r>
              <a:rPr lang="pt-BR" sz="1600" dirty="0"/>
              <a:t>que </a:t>
            </a:r>
            <a:r>
              <a:rPr lang="pt-BR" sz="1600" dirty="0" smtClean="0"/>
              <a:t>solucionem </a:t>
            </a:r>
            <a:r>
              <a:rPr lang="pt-BR" sz="1600" dirty="0"/>
              <a:t>qualquer tipo de </a:t>
            </a:r>
            <a:r>
              <a:rPr lang="pt-BR" sz="1600" dirty="0" smtClean="0"/>
              <a:t>problema. É a meta final da IA.</a:t>
            </a:r>
            <a:endParaRPr lang="pt-BR" sz="1600" dirty="0"/>
          </a:p>
        </p:txBody>
      </p:sp>
      <p:grpSp>
        <p:nvGrpSpPr>
          <p:cNvPr id="4" name="Group 3"/>
          <p:cNvGrpSpPr/>
          <p:nvPr/>
        </p:nvGrpSpPr>
        <p:grpSpPr>
          <a:xfrm>
            <a:off x="8899823" y="757100"/>
            <a:ext cx="3157266" cy="2277374"/>
            <a:chOff x="9278726" y="984249"/>
            <a:chExt cx="2743649" cy="2249488"/>
          </a:xfrm>
        </p:grpSpPr>
        <p:grpSp>
          <p:nvGrpSpPr>
            <p:cNvPr id="5" name="Agrupar 4">
              <a:extLst>
                <a:ext uri="{FF2B5EF4-FFF2-40B4-BE49-F238E27FC236}">
                  <a16:creationId xmlns:a16="http://schemas.microsoft.com/office/drawing/2014/main" xmlns="" id="{7463A6D3-5626-4043-85E5-66DFB2E72B8A}"/>
                </a:ext>
              </a:extLst>
            </p:cNvPr>
            <p:cNvGrpSpPr/>
            <p:nvPr/>
          </p:nvGrpSpPr>
          <p:grpSpPr>
            <a:xfrm>
              <a:off x="9400740" y="984249"/>
              <a:ext cx="2621635" cy="2249488"/>
              <a:chOff x="9273707" y="365125"/>
              <a:chExt cx="2918293" cy="2351181"/>
            </a:xfrm>
          </p:grpSpPr>
          <p:pic>
            <p:nvPicPr>
              <p:cNvPr id="11"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3">
                <a:extLst>
                  <a:ext uri="{FF2B5EF4-FFF2-40B4-BE49-F238E27FC236}">
                    <a16:creationId xmlns:a16="http://schemas.microsoft.com/office/drawing/2014/main" xmlns=""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6" name="TextBox 5"/>
            <p:cNvSpPr txBox="1"/>
            <p:nvPr/>
          </p:nvSpPr>
          <p:spPr>
            <a:xfrm>
              <a:off x="11230128" y="2055309"/>
              <a:ext cx="668574" cy="410235"/>
            </a:xfrm>
            <a:prstGeom prst="rect">
              <a:avLst/>
            </a:prstGeom>
            <a:noFill/>
          </p:spPr>
          <p:txBody>
            <a:bodyPr wrap="square" rtlCol="0">
              <a:spAutoFit/>
            </a:bodyPr>
            <a:lstStyle/>
            <a:p>
              <a:pPr algn="ctr"/>
              <a:r>
                <a:rPr lang="pt-BR" dirty="0" smtClean="0"/>
                <a:t>ML</a:t>
              </a:r>
              <a:endParaRPr lang="pt-BR" dirty="0"/>
            </a:p>
          </p:txBody>
        </p:sp>
        <p:sp>
          <p:nvSpPr>
            <p:cNvPr id="7" name="TextBox 6"/>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8" name="TextBox 7"/>
            <p:cNvSpPr txBox="1"/>
            <p:nvPr/>
          </p:nvSpPr>
          <p:spPr>
            <a:xfrm>
              <a:off x="9278726" y="2459661"/>
              <a:ext cx="1303556" cy="364810"/>
            </a:xfrm>
            <a:prstGeom prst="rect">
              <a:avLst/>
            </a:prstGeom>
            <a:noFill/>
          </p:spPr>
          <p:txBody>
            <a:bodyPr wrap="square" rtlCol="0">
              <a:spAutoFit/>
            </a:bodyPr>
            <a:lstStyle/>
            <a:p>
              <a:pPr algn="ctr"/>
              <a:r>
                <a:rPr lang="pt-BR" dirty="0"/>
                <a:t>R</a:t>
              </a:r>
              <a:r>
                <a:rPr lang="pt-BR" dirty="0" smtClean="0"/>
                <a:t>obótica</a:t>
              </a:r>
              <a:endParaRPr lang="pt-BR" dirty="0"/>
            </a:p>
          </p:txBody>
        </p:sp>
        <p:sp>
          <p:nvSpPr>
            <p:cNvPr id="9" name="TextBox 8"/>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0" name="TextBox 9"/>
            <p:cNvSpPr txBox="1"/>
            <p:nvPr/>
          </p:nvSpPr>
          <p:spPr>
            <a:xfrm>
              <a:off x="10905688" y="2441049"/>
              <a:ext cx="826733" cy="369332"/>
            </a:xfrm>
            <a:prstGeom prst="rect">
              <a:avLst/>
            </a:prstGeom>
            <a:noFill/>
          </p:spPr>
          <p:txBody>
            <a:bodyPr wrap="square" rtlCol="0">
              <a:spAutoFit/>
            </a:bodyPr>
            <a:lstStyle/>
            <a:p>
              <a:pPr algn="ctr"/>
              <a:r>
                <a:rPr lang="pt-BR" dirty="0" smtClean="0"/>
                <a:t>KR&amp;R</a:t>
              </a:r>
              <a:endParaRPr lang="pt-BR" dirty="0"/>
            </a:p>
          </p:txBody>
        </p:sp>
      </p:gr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1580" y="3847135"/>
            <a:ext cx="2975509" cy="2828855"/>
          </a:xfrm>
          <a:prstGeom prst="rect">
            <a:avLst/>
          </a:prstGeom>
        </p:spPr>
      </p:pic>
      <p:sp>
        <p:nvSpPr>
          <p:cNvPr id="14" name="TextBox 13"/>
          <p:cNvSpPr txBox="1"/>
          <p:nvPr/>
        </p:nvSpPr>
        <p:spPr>
          <a:xfrm>
            <a:off x="10691927" y="2647280"/>
            <a:ext cx="1500073" cy="369332"/>
          </a:xfrm>
          <a:prstGeom prst="rect">
            <a:avLst/>
          </a:prstGeom>
          <a:noFill/>
        </p:spPr>
        <p:txBody>
          <a:bodyPr wrap="square" rtlCol="0">
            <a:spAutoFit/>
          </a:bodyPr>
          <a:lstStyle/>
          <a:p>
            <a:pPr algn="ctr"/>
            <a:r>
              <a:rPr lang="pt-BR" dirty="0" smtClean="0"/>
              <a:t>Planejamento</a:t>
            </a:r>
            <a:endParaRPr lang="pt-BR" dirty="0"/>
          </a:p>
        </p:txBody>
      </p:sp>
      <p:sp>
        <p:nvSpPr>
          <p:cNvPr id="15" name="TextBox 14"/>
          <p:cNvSpPr txBox="1"/>
          <p:nvPr/>
        </p:nvSpPr>
        <p:spPr>
          <a:xfrm>
            <a:off x="9442929" y="2655482"/>
            <a:ext cx="851572" cy="373910"/>
          </a:xfrm>
          <a:prstGeom prst="rect">
            <a:avLst/>
          </a:prstGeom>
          <a:noFill/>
        </p:spPr>
        <p:txBody>
          <a:bodyPr wrap="square" rtlCol="0">
            <a:spAutoFit/>
          </a:bodyPr>
          <a:lstStyle/>
          <a:p>
            <a:pPr algn="ctr"/>
            <a:r>
              <a:rPr lang="pt-BR" dirty="0" smtClean="0"/>
              <a:t>IAG</a:t>
            </a:r>
            <a:endParaRPr lang="pt-BR" dirty="0"/>
          </a:p>
        </p:txBody>
      </p:sp>
    </p:spTree>
    <p:extLst>
      <p:ext uri="{BB962C8B-B14F-4D97-AF65-F5344CB8AC3E}">
        <p14:creationId xmlns:p14="http://schemas.microsoft.com/office/powerpoint/2010/main" val="2616151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77711CBE-86B4-40EB-868C-65C504F92159}"/>
              </a:ext>
            </a:extLst>
          </p:cNvPr>
          <p:cNvSpPr>
            <a:spLocks noGrp="1"/>
          </p:cNvSpPr>
          <p:nvPr>
            <p:ph idx="1"/>
          </p:nvPr>
        </p:nvSpPr>
        <p:spPr>
          <a:xfrm>
            <a:off x="838200" y="1898600"/>
            <a:ext cx="11115622" cy="4959400"/>
          </a:xfrm>
        </p:spPr>
        <p:txBody>
          <a:bodyPr>
            <a:normAutofit lnSpcReduction="10000"/>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análise </a:t>
            </a:r>
            <a:r>
              <a:rPr lang="pt-BR" dirty="0" smtClean="0"/>
              <a:t>e solução eficiente </a:t>
            </a:r>
            <a:r>
              <a:rPr lang="pt-BR" dirty="0"/>
              <a:t>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t>
            </a:r>
            <a:r>
              <a:rPr lang="pt-BR" dirty="0" smtClean="0"/>
              <a:t>procedimentos e processos em várias áreas que apresentam </a:t>
            </a:r>
            <a:r>
              <a:rPr lang="pt-BR" dirty="0"/>
              <a:t>desempenho </a:t>
            </a:r>
            <a:r>
              <a:rPr lang="pt-BR" dirty="0" smtClean="0"/>
              <a:t>ótimo na teoria </a:t>
            </a:r>
            <a:r>
              <a:rPr lang="pt-BR" dirty="0"/>
              <a:t>não são utilizados na </a:t>
            </a:r>
            <a:r>
              <a:rPr lang="pt-BR" dirty="0" smtClean="0"/>
              <a:t>prática, </a:t>
            </a:r>
            <a:r>
              <a:rPr lang="pt-BR" dirty="0"/>
              <a:t>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ciência e engenharia de dados, além de pesquisas inovadoras para a solução de problemas com ML.</a:t>
            </a:r>
            <a:endParaRPr lang="pt-BR" dirty="0"/>
          </a:p>
        </p:txBody>
      </p:sp>
      <p:pic>
        <p:nvPicPr>
          <p:cNvPr id="6" name="Picture 2" descr="AI Enabled Systems">
            <a:extLst>
              <a:ext uri="{FF2B5EF4-FFF2-40B4-BE49-F238E27FC236}">
                <a16:creationId xmlns:a16="http://schemas.microsoft.com/office/drawing/2014/main" xmlns=""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a16="http://schemas.microsoft.com/office/drawing/2014/main" xmlns=""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6643</TotalTime>
  <Words>4990</Words>
  <Application>Microsoft Office PowerPoint</Application>
  <PresentationFormat>Widescreen</PresentationFormat>
  <Paragraphs>526</Paragraphs>
  <Slides>39</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Definição e objetivo da Inteligência Artificial</vt:lpstr>
      <vt:lpstr>Inteligência Artificial</vt:lpstr>
      <vt:lpstr>Foco do curso</vt:lpstr>
      <vt:lpstr>Mas então, o que é ML?</vt:lpstr>
      <vt:lpstr>O que é o Aprendizado de Máquina?</vt:lpstr>
      <vt:lpstr>Exemplos de aplicações de ML</vt:lpstr>
      <vt:lpstr>Por que ML se tornou tão difundido?</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Aprendizado Semi-Supervisionado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Executando os códigos</vt:lpstr>
      <vt:lpstr>Binder</vt:lpstr>
      <vt:lpstr>Goolge Colaboratory (Colab)</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1646</cp:revision>
  <dcterms:created xsi:type="dcterms:W3CDTF">2020-01-20T13:50:05Z</dcterms:created>
  <dcterms:modified xsi:type="dcterms:W3CDTF">2022-03-02T19:53:20Z</dcterms:modified>
</cp:coreProperties>
</file>